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1" r:id="rId5"/>
    <p:sldId id="266" r:id="rId6"/>
    <p:sldId id="269" r:id="rId7"/>
    <p:sldId id="273" r:id="rId8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21D"/>
    <a:srgbClr val="4848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8954" autoAdjust="0"/>
  </p:normalViewPr>
  <p:slideViewPr>
    <p:cSldViewPr>
      <p:cViewPr varScale="1">
        <p:scale>
          <a:sx n="120" d="100"/>
          <a:sy n="120" d="100"/>
        </p:scale>
        <p:origin x="134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BB978-02B2-45CB-9949-5C21B0928596}" type="datetimeFigureOut">
              <a:rPr lang="ko-KR" altLang="en-US" smtClean="0"/>
              <a:pPr/>
              <a:t>2024-01-22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3CE101-A502-4424-A4E0-567A50F8F6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4933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4838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208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6511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92AF-43A9-46A6-8245-8D7DE924997C}" type="datetimeFigureOut">
              <a:rPr lang="ko-KR" altLang="en-US" smtClean="0"/>
              <a:pPr/>
              <a:t>2024-01-22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4B414-56B5-46E7-8F88-B131CAA8CB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92AF-43A9-46A6-8245-8D7DE924997C}" type="datetimeFigureOut">
              <a:rPr lang="ko-KR" altLang="en-US" smtClean="0"/>
              <a:pPr/>
              <a:t>2024-01-22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4B414-56B5-46E7-8F88-B131CAA8CB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92AF-43A9-46A6-8245-8D7DE924997C}" type="datetimeFigureOut">
              <a:rPr lang="ko-KR" altLang="en-US" smtClean="0"/>
              <a:pPr/>
              <a:t>2024-01-22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4B414-56B5-46E7-8F88-B131CAA8CB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92AF-43A9-46A6-8245-8D7DE924997C}" type="datetimeFigureOut">
              <a:rPr lang="ko-KR" altLang="en-US" smtClean="0"/>
              <a:pPr/>
              <a:t>2024-01-22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4B414-56B5-46E7-8F88-B131CAA8CB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92AF-43A9-46A6-8245-8D7DE924997C}" type="datetimeFigureOut">
              <a:rPr lang="ko-KR" altLang="en-US" smtClean="0"/>
              <a:pPr/>
              <a:t>2024-01-22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4B414-56B5-46E7-8F88-B131CAA8CB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92AF-43A9-46A6-8245-8D7DE924997C}" type="datetimeFigureOut">
              <a:rPr lang="ko-KR" altLang="en-US" smtClean="0"/>
              <a:pPr/>
              <a:t>2024-01-22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4B414-56B5-46E7-8F88-B131CAA8CB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92AF-43A9-46A6-8245-8D7DE924997C}" type="datetimeFigureOut">
              <a:rPr lang="ko-KR" altLang="en-US" smtClean="0"/>
              <a:pPr/>
              <a:t>2024-01-22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4B414-56B5-46E7-8F88-B131CAA8CB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92AF-43A9-46A6-8245-8D7DE924997C}" type="datetimeFigureOut">
              <a:rPr lang="ko-KR" altLang="en-US" smtClean="0"/>
              <a:pPr/>
              <a:t>2024-01-22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4B414-56B5-46E7-8F88-B131CAA8CB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92AF-43A9-46A6-8245-8D7DE924997C}" type="datetimeFigureOut">
              <a:rPr lang="ko-KR" altLang="en-US" smtClean="0"/>
              <a:pPr/>
              <a:t>2024-01-22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4B414-56B5-46E7-8F88-B131CAA8CB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92AF-43A9-46A6-8245-8D7DE924997C}" type="datetimeFigureOut">
              <a:rPr lang="ko-KR" altLang="en-US" smtClean="0"/>
              <a:pPr/>
              <a:t>2024-01-22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4B414-56B5-46E7-8F88-B131CAA8CB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92AF-43A9-46A6-8245-8D7DE924997C}" type="datetimeFigureOut">
              <a:rPr lang="ko-KR" altLang="en-US" smtClean="0"/>
              <a:pPr/>
              <a:t>2024-01-22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4B414-56B5-46E7-8F88-B131CAA8CB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392AF-43A9-46A6-8245-8D7DE924997C}" type="datetimeFigureOut">
              <a:rPr lang="ko-KR" altLang="en-US" smtClean="0"/>
              <a:pPr/>
              <a:t>2024-01-22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4B414-56B5-46E7-8F88-B131CAA8CB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1438" y="6143644"/>
            <a:ext cx="1857356" cy="7143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100" u="sng">
                <a:solidFill>
                  <a:srgbClr val="F7931D"/>
                </a:solidFill>
                <a:latin typeface="나눔고딕" pitchFamily="50" charset="-127"/>
                <a:ea typeface="나눔고딕" pitchFamily="50" charset="-127"/>
              </a:rPr>
              <a:t>www.dreamdnm.co.kr</a:t>
            </a:r>
            <a:endParaRPr lang="ko-KR" altLang="en-US" sz="1100" u="sng">
              <a:solidFill>
                <a:srgbClr val="F7931D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5" name="그림 4" descr="사본 -로고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138" y="1635922"/>
            <a:ext cx="7261177" cy="31623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55976" y="2740021"/>
            <a:ext cx="43969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>
                <a:solidFill>
                  <a:srgbClr val="484848"/>
                </a:solidFill>
                <a:latin typeface="+mj-ea"/>
                <a:ea typeface="+mj-ea"/>
              </a:rPr>
              <a:t>드림디엔엠 회사소개서</a:t>
            </a:r>
            <a:endParaRPr lang="en-US" altLang="ko-KR" sz="2800" b="1">
              <a:solidFill>
                <a:srgbClr val="484848"/>
              </a:solidFill>
              <a:latin typeface="+mj-ea"/>
              <a:ea typeface="+mj-ea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A7C634E8-7D79-49F5-B152-63B9C8285AD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501" y="5271550"/>
            <a:ext cx="2213499" cy="15641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2978" y="476672"/>
            <a:ext cx="14715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>
                <a:solidFill>
                  <a:srgbClr val="F7931D"/>
                </a:solidFill>
              </a:rPr>
              <a:t>목 차</a:t>
            </a:r>
            <a:endParaRPr lang="ko-KR" altLang="en-US" sz="4000" b="1" dirty="0">
              <a:solidFill>
                <a:srgbClr val="F7931D"/>
              </a:solidFill>
            </a:endParaRPr>
          </a:p>
        </p:txBody>
      </p:sp>
      <p:cxnSp>
        <p:nvCxnSpPr>
          <p:cNvPr id="9" name="직선 화살표 연결선 8"/>
          <p:cNvCxnSpPr>
            <a:cxnSpLocks/>
          </p:cNvCxnSpPr>
          <p:nvPr/>
        </p:nvCxnSpPr>
        <p:spPr>
          <a:xfrm>
            <a:off x="-32" y="2934486"/>
            <a:ext cx="8964520" cy="0"/>
          </a:xfrm>
          <a:prstGeom prst="straightConnector1">
            <a:avLst/>
          </a:prstGeom>
          <a:ln w="19050">
            <a:solidFill>
              <a:srgbClr val="F7931D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39552" y="3143248"/>
            <a:ext cx="11008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rgbClr val="F7931D"/>
                </a:solidFill>
              </a:rPr>
              <a:t>01  </a:t>
            </a:r>
            <a:r>
              <a:rPr lang="ko-KR" altLang="en-US" sz="1200" b="1" dirty="0">
                <a:solidFill>
                  <a:srgbClr val="F7931D"/>
                </a:solidFill>
              </a:rPr>
              <a:t>회사개요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32512" y="3461934"/>
            <a:ext cx="17324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200000"/>
              </a:lnSpc>
              <a:buFont typeface="Arial" charset="0"/>
              <a:buChar char="•"/>
            </a:pPr>
            <a:r>
              <a:rPr lang="ko-KR" altLang="en-US" sz="900" b="1" dirty="0">
                <a:solidFill>
                  <a:srgbClr val="939494"/>
                </a:solidFill>
              </a:rPr>
              <a:t>일반현황 및 주주구성</a:t>
            </a:r>
            <a:endParaRPr lang="en-US" altLang="ko-KR" sz="900" b="1" dirty="0">
              <a:solidFill>
                <a:srgbClr val="939494"/>
              </a:solidFill>
            </a:endParaRPr>
          </a:p>
          <a:p>
            <a:pPr marL="171450" indent="-171450">
              <a:lnSpc>
                <a:spcPct val="200000"/>
              </a:lnSpc>
              <a:buFont typeface="Arial" charset="0"/>
              <a:buChar char="•"/>
            </a:pPr>
            <a:r>
              <a:rPr lang="ko-KR" altLang="en-US" sz="900" b="1" dirty="0">
                <a:solidFill>
                  <a:srgbClr val="939494"/>
                </a:solidFill>
              </a:rPr>
              <a:t>주요연혁</a:t>
            </a:r>
            <a:endParaRPr lang="ko-KR" altLang="en-US" sz="9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108152" y="3141151"/>
            <a:ext cx="1391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rgbClr val="F7931D"/>
                </a:solidFill>
              </a:rPr>
              <a:t>02  </a:t>
            </a:r>
            <a:r>
              <a:rPr lang="ko-KR" altLang="en-US" sz="1200" b="1" dirty="0">
                <a:solidFill>
                  <a:srgbClr val="F7931D"/>
                </a:solidFill>
              </a:rPr>
              <a:t>주요사업내용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084704" y="3459837"/>
            <a:ext cx="2423400" cy="325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200000"/>
              </a:lnSpc>
              <a:buFont typeface="Arial" charset="0"/>
              <a:buChar char="•"/>
            </a:pPr>
            <a:r>
              <a:rPr lang="ko-KR" altLang="en-US" sz="900" b="1">
                <a:solidFill>
                  <a:srgbClr val="939494"/>
                </a:solidFill>
              </a:rPr>
              <a:t>주요사업</a:t>
            </a:r>
            <a:endParaRPr lang="en-US" altLang="ko-KR" sz="900" b="1">
              <a:solidFill>
                <a:srgbClr val="939494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84168" y="3184063"/>
            <a:ext cx="19746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rgbClr val="F7931D"/>
                </a:solidFill>
              </a:rPr>
              <a:t>03  </a:t>
            </a:r>
            <a:r>
              <a:rPr lang="ko-KR" altLang="en-US" sz="1200" b="1" dirty="0">
                <a:solidFill>
                  <a:srgbClr val="F7931D"/>
                </a:solidFill>
              </a:rPr>
              <a:t>주요시설 및 운영현황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177128" y="3502749"/>
            <a:ext cx="2423400" cy="602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200000"/>
              </a:lnSpc>
              <a:buFont typeface="Arial" charset="0"/>
              <a:buChar char="•"/>
            </a:pPr>
            <a:r>
              <a:rPr lang="ko-KR" altLang="en-US" sz="900" b="1">
                <a:solidFill>
                  <a:srgbClr val="939494"/>
                </a:solidFill>
              </a:rPr>
              <a:t>사업분야</a:t>
            </a:r>
            <a:endParaRPr lang="en-US" altLang="ko-KR" sz="900" b="1">
              <a:solidFill>
                <a:srgbClr val="939494"/>
              </a:solidFill>
            </a:endParaRPr>
          </a:p>
          <a:p>
            <a:pPr marL="171450" indent="-171450">
              <a:lnSpc>
                <a:spcPct val="200000"/>
              </a:lnSpc>
              <a:buFont typeface="Arial" charset="0"/>
              <a:buChar char="•"/>
            </a:pPr>
            <a:r>
              <a:rPr lang="ko-KR" altLang="en-US" sz="900" b="1">
                <a:solidFill>
                  <a:srgbClr val="939494"/>
                </a:solidFill>
              </a:rPr>
              <a:t>네트워크 및 운영 </a:t>
            </a:r>
            <a:r>
              <a:rPr lang="ko-KR" altLang="en-US" sz="900" b="1" dirty="0">
                <a:solidFill>
                  <a:srgbClr val="939494"/>
                </a:solidFill>
              </a:rPr>
              <a:t>현황</a:t>
            </a:r>
            <a:endParaRPr lang="en-US" altLang="ko-KR" sz="900" b="1" dirty="0">
              <a:solidFill>
                <a:srgbClr val="939494"/>
              </a:solidFill>
            </a:endParaRPr>
          </a:p>
        </p:txBody>
      </p:sp>
      <p:sp>
        <p:nvSpPr>
          <p:cNvPr id="16" name="타원 15"/>
          <p:cNvSpPr/>
          <p:nvPr/>
        </p:nvSpPr>
        <p:spPr>
          <a:xfrm>
            <a:off x="395772" y="2871154"/>
            <a:ext cx="141736" cy="141736"/>
          </a:xfrm>
          <a:prstGeom prst="ellipse">
            <a:avLst/>
          </a:prstGeom>
          <a:solidFill>
            <a:srgbClr val="F7931D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rgbClr val="F7931D"/>
              </a:solidFill>
            </a:endParaRPr>
          </a:p>
        </p:txBody>
      </p:sp>
      <p:sp>
        <p:nvSpPr>
          <p:cNvPr id="17" name="타원 16"/>
          <p:cNvSpPr/>
          <p:nvPr/>
        </p:nvSpPr>
        <p:spPr>
          <a:xfrm>
            <a:off x="2630064" y="2871154"/>
            <a:ext cx="141736" cy="141736"/>
          </a:xfrm>
          <a:prstGeom prst="ellipse">
            <a:avLst/>
          </a:prstGeom>
          <a:solidFill>
            <a:srgbClr val="F7931D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rgbClr val="F7931D"/>
              </a:solidFill>
            </a:endParaRPr>
          </a:p>
        </p:txBody>
      </p:sp>
      <p:sp>
        <p:nvSpPr>
          <p:cNvPr id="19" name="타원 18"/>
          <p:cNvSpPr/>
          <p:nvPr/>
        </p:nvSpPr>
        <p:spPr>
          <a:xfrm>
            <a:off x="5797276" y="2863618"/>
            <a:ext cx="141736" cy="141736"/>
          </a:xfrm>
          <a:prstGeom prst="ellipse">
            <a:avLst/>
          </a:prstGeom>
          <a:solidFill>
            <a:srgbClr val="F7931D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rgbClr val="F793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73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원형: 비어 있음 1">
            <a:extLst>
              <a:ext uri="{FF2B5EF4-FFF2-40B4-BE49-F238E27FC236}">
                <a16:creationId xmlns:a16="http://schemas.microsoft.com/office/drawing/2014/main" id="{03E105E8-443C-401F-A4E0-3A0AB2B253D3}"/>
              </a:ext>
            </a:extLst>
          </p:cNvPr>
          <p:cNvSpPr/>
          <p:nvPr/>
        </p:nvSpPr>
        <p:spPr>
          <a:xfrm>
            <a:off x="4926281" y="1549065"/>
            <a:ext cx="2670056" cy="2638800"/>
          </a:xfrm>
          <a:prstGeom prst="donut">
            <a:avLst/>
          </a:prstGeom>
          <a:solidFill>
            <a:srgbClr val="F792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71414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5400" b="1" dirty="0">
                <a:solidFill>
                  <a:srgbClr val="484848"/>
                </a:solidFill>
                <a:ea typeface="HyhwpEQ" pitchFamily="18" charset="-127"/>
              </a:rPr>
              <a:t>01</a:t>
            </a:r>
            <a:endParaRPr lang="ko-KR" altLang="en-US" sz="5400" b="1" dirty="0">
              <a:solidFill>
                <a:srgbClr val="484848"/>
              </a:solidFill>
              <a:latin typeface="HyhwpEQ" pitchFamily="18" charset="-127"/>
              <a:ea typeface="HyhwpEQ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5616" y="526815"/>
            <a:ext cx="2027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>
                <a:solidFill>
                  <a:srgbClr val="484848"/>
                </a:solidFill>
              </a:rPr>
              <a:t>드림디엔엠 </a:t>
            </a:r>
            <a:r>
              <a:rPr lang="ko-KR" altLang="en-US" b="1" dirty="0">
                <a:solidFill>
                  <a:srgbClr val="484848"/>
                </a:solidFill>
              </a:rPr>
              <a:t>개요</a:t>
            </a:r>
          </a:p>
        </p:txBody>
      </p:sp>
      <p:cxnSp>
        <p:nvCxnSpPr>
          <p:cNvPr id="15" name="직선 연결선 14"/>
          <p:cNvCxnSpPr/>
          <p:nvPr/>
        </p:nvCxnSpPr>
        <p:spPr>
          <a:xfrm>
            <a:off x="1796736" y="417875"/>
            <a:ext cx="7347264" cy="0"/>
          </a:xfrm>
          <a:prstGeom prst="line">
            <a:avLst/>
          </a:prstGeom>
          <a:ln w="19050">
            <a:solidFill>
              <a:srgbClr val="F7931D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115616" y="287070"/>
            <a:ext cx="1584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b="1" dirty="0">
                <a:solidFill>
                  <a:srgbClr val="F7931D"/>
                </a:solidFill>
              </a:rPr>
              <a:t>회사개요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0147" y="1140486"/>
            <a:ext cx="7143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>
                <a:solidFill>
                  <a:srgbClr val="484848"/>
                </a:solidFill>
              </a:rPr>
              <a:t>회사명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70133" y="1155874"/>
            <a:ext cx="13115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>
                <a:solidFill>
                  <a:srgbClr val="484848"/>
                </a:solidFill>
              </a:rPr>
              <a:t>드림디엔엠㈜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0147" y="1515490"/>
            <a:ext cx="828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>
                <a:solidFill>
                  <a:srgbClr val="484848"/>
                </a:solidFill>
              </a:rPr>
              <a:t>대표이사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470133" y="1530878"/>
            <a:ext cx="13115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>
                <a:solidFill>
                  <a:srgbClr val="484848"/>
                </a:solidFill>
              </a:rPr>
              <a:t>윤 성 돈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70147" y="1882574"/>
            <a:ext cx="828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>
                <a:solidFill>
                  <a:srgbClr val="484848"/>
                </a:solidFill>
              </a:rPr>
              <a:t>설립연도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470133" y="1897962"/>
            <a:ext cx="13115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>
                <a:solidFill>
                  <a:srgbClr val="484848"/>
                </a:solidFill>
              </a:rPr>
              <a:t>2021</a:t>
            </a:r>
            <a:r>
              <a:rPr lang="ko-KR" altLang="en-US" sz="800">
                <a:solidFill>
                  <a:srgbClr val="484848"/>
                </a:solidFill>
              </a:rPr>
              <a:t>년</a:t>
            </a:r>
            <a:r>
              <a:rPr lang="en-US" altLang="ko-KR" sz="800">
                <a:solidFill>
                  <a:srgbClr val="484848"/>
                </a:solidFill>
              </a:rPr>
              <a:t> 01</a:t>
            </a:r>
            <a:r>
              <a:rPr lang="ko-KR" altLang="en-US" sz="800">
                <a:solidFill>
                  <a:srgbClr val="484848"/>
                </a:solidFill>
              </a:rPr>
              <a:t>월</a:t>
            </a:r>
            <a:r>
              <a:rPr lang="en-US" altLang="ko-KR" sz="800">
                <a:solidFill>
                  <a:srgbClr val="484848"/>
                </a:solidFill>
              </a:rPr>
              <a:t> 14</a:t>
            </a:r>
            <a:r>
              <a:rPr lang="ko-KR" altLang="en-US" sz="800">
                <a:solidFill>
                  <a:srgbClr val="484848"/>
                </a:solidFill>
              </a:rPr>
              <a:t>일</a:t>
            </a:r>
            <a:endParaRPr lang="ko-KR" altLang="en-US" sz="800" dirty="0">
              <a:solidFill>
                <a:srgbClr val="484848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70147" y="2253348"/>
            <a:ext cx="828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>
                <a:solidFill>
                  <a:srgbClr val="484848"/>
                </a:solidFill>
              </a:rPr>
              <a:t>주소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470133" y="2253348"/>
            <a:ext cx="2240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>
                <a:solidFill>
                  <a:srgbClr val="484848"/>
                </a:solidFill>
              </a:rPr>
              <a:t>서울시 구로구 디지털로</a:t>
            </a:r>
            <a:r>
              <a:rPr lang="en-US" altLang="ko-KR" sz="800" dirty="0">
                <a:solidFill>
                  <a:srgbClr val="484848"/>
                </a:solidFill>
              </a:rPr>
              <a:t>31</a:t>
            </a:r>
            <a:r>
              <a:rPr lang="ko-KR" altLang="en-US" sz="800" dirty="0">
                <a:solidFill>
                  <a:srgbClr val="484848"/>
                </a:solidFill>
              </a:rPr>
              <a:t>길 </a:t>
            </a:r>
            <a:r>
              <a:rPr lang="en-US" altLang="ko-KR" sz="800" dirty="0">
                <a:solidFill>
                  <a:srgbClr val="484848"/>
                </a:solidFill>
              </a:rPr>
              <a:t>61,</a:t>
            </a:r>
          </a:p>
          <a:p>
            <a:r>
              <a:rPr lang="ko-KR" altLang="en-US" sz="800">
                <a:solidFill>
                  <a:srgbClr val="484848"/>
                </a:solidFill>
              </a:rPr>
              <a:t>드림마크원데이터센터 </a:t>
            </a:r>
            <a:r>
              <a:rPr lang="en-US" altLang="ko-KR" sz="800">
                <a:solidFill>
                  <a:srgbClr val="484848"/>
                </a:solidFill>
              </a:rPr>
              <a:t>7</a:t>
            </a:r>
            <a:r>
              <a:rPr lang="ko-KR" altLang="en-US" sz="800">
                <a:solidFill>
                  <a:srgbClr val="484848"/>
                </a:solidFill>
              </a:rPr>
              <a:t>층</a:t>
            </a:r>
            <a:endParaRPr lang="ko-KR" altLang="en-US" sz="800" dirty="0">
              <a:solidFill>
                <a:srgbClr val="484848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70147" y="2728594"/>
            <a:ext cx="828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>
                <a:solidFill>
                  <a:srgbClr val="484848"/>
                </a:solidFill>
              </a:rPr>
              <a:t>계열사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470133" y="2728594"/>
            <a:ext cx="2240216" cy="437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800">
                <a:solidFill>
                  <a:srgbClr val="484848"/>
                </a:solidFill>
              </a:rPr>
              <a:t>드림라인㈜</a:t>
            </a:r>
            <a:endParaRPr lang="en-US" altLang="ko-KR" sz="800">
              <a:solidFill>
                <a:srgbClr val="484848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800">
                <a:solidFill>
                  <a:srgbClr val="484848"/>
                </a:solidFill>
              </a:rPr>
              <a:t>드림마크원</a:t>
            </a:r>
            <a:r>
              <a:rPr lang="en-US" altLang="ko-KR" sz="800">
                <a:solidFill>
                  <a:srgbClr val="484848"/>
                </a:solidFill>
              </a:rPr>
              <a:t>(</a:t>
            </a:r>
            <a:r>
              <a:rPr lang="ko-KR" altLang="en-US" sz="800">
                <a:solidFill>
                  <a:srgbClr val="484848"/>
                </a:solidFill>
              </a:rPr>
              <a:t>주</a:t>
            </a:r>
            <a:r>
              <a:rPr lang="en-US" altLang="ko-KR" sz="800">
                <a:solidFill>
                  <a:srgbClr val="484848"/>
                </a:solidFill>
              </a:rPr>
              <a:t>)</a:t>
            </a:r>
            <a:endParaRPr lang="ko-KR" altLang="en-US" sz="800" dirty="0">
              <a:solidFill>
                <a:srgbClr val="484848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44497" y="3372955"/>
            <a:ext cx="828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>
                <a:solidFill>
                  <a:srgbClr val="484848"/>
                </a:solidFill>
              </a:rPr>
              <a:t>자본금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44497" y="3743729"/>
            <a:ext cx="828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>
                <a:solidFill>
                  <a:srgbClr val="484848"/>
                </a:solidFill>
              </a:rPr>
              <a:t>직원수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445053" y="3759117"/>
            <a:ext cx="154255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rgbClr val="484848"/>
                </a:solidFill>
              </a:rPr>
              <a:t>  84</a:t>
            </a:r>
            <a:r>
              <a:rPr lang="ko-KR" altLang="en-US" sz="800" dirty="0">
                <a:solidFill>
                  <a:srgbClr val="484848"/>
                </a:solidFill>
              </a:rPr>
              <a:t>명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640642" y="1152706"/>
            <a:ext cx="1600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rgbClr val="484848"/>
                </a:solidFill>
              </a:rPr>
              <a:t>(</a:t>
            </a:r>
            <a:r>
              <a:rPr lang="ko-KR" altLang="en-US" sz="800" dirty="0">
                <a:solidFill>
                  <a:srgbClr val="484848"/>
                </a:solidFill>
              </a:rPr>
              <a:t>발행주식 수 </a:t>
            </a:r>
            <a:r>
              <a:rPr lang="en-US" altLang="ko-KR" sz="800">
                <a:solidFill>
                  <a:srgbClr val="484848"/>
                </a:solidFill>
              </a:rPr>
              <a:t>: 200,000</a:t>
            </a:r>
            <a:r>
              <a:rPr lang="ko-KR" altLang="en-US" sz="800">
                <a:solidFill>
                  <a:srgbClr val="484848"/>
                </a:solidFill>
              </a:rPr>
              <a:t>주</a:t>
            </a:r>
            <a:r>
              <a:rPr lang="en-US" altLang="ko-KR" sz="800">
                <a:solidFill>
                  <a:srgbClr val="484848"/>
                </a:solidFill>
              </a:rPr>
              <a:t>)</a:t>
            </a:r>
            <a:endParaRPr lang="ko-KR" altLang="en-US" sz="800" dirty="0">
              <a:solidFill>
                <a:srgbClr val="484848"/>
              </a:solidFill>
            </a:endParaRPr>
          </a:p>
        </p:txBody>
      </p:sp>
      <p:cxnSp>
        <p:nvCxnSpPr>
          <p:cNvPr id="47" name="직선 연결선 14"/>
          <p:cNvCxnSpPr/>
          <p:nvPr/>
        </p:nvCxnSpPr>
        <p:spPr>
          <a:xfrm flipV="1">
            <a:off x="580957" y="1197999"/>
            <a:ext cx="0" cy="128783"/>
          </a:xfrm>
          <a:prstGeom prst="line">
            <a:avLst/>
          </a:prstGeom>
          <a:ln w="19050">
            <a:solidFill>
              <a:srgbClr val="F7931D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 14"/>
          <p:cNvCxnSpPr/>
          <p:nvPr/>
        </p:nvCxnSpPr>
        <p:spPr>
          <a:xfrm flipV="1">
            <a:off x="580957" y="1574209"/>
            <a:ext cx="0" cy="128783"/>
          </a:xfrm>
          <a:prstGeom prst="line">
            <a:avLst/>
          </a:prstGeom>
          <a:ln w="19050">
            <a:solidFill>
              <a:srgbClr val="F7931D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14"/>
          <p:cNvCxnSpPr/>
          <p:nvPr/>
        </p:nvCxnSpPr>
        <p:spPr>
          <a:xfrm flipV="1">
            <a:off x="580957" y="1941293"/>
            <a:ext cx="0" cy="128783"/>
          </a:xfrm>
          <a:prstGeom prst="line">
            <a:avLst/>
          </a:prstGeom>
          <a:ln w="19050">
            <a:solidFill>
              <a:srgbClr val="F7931D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14"/>
          <p:cNvCxnSpPr/>
          <p:nvPr/>
        </p:nvCxnSpPr>
        <p:spPr>
          <a:xfrm flipV="1">
            <a:off x="580957" y="2312067"/>
            <a:ext cx="0" cy="128783"/>
          </a:xfrm>
          <a:prstGeom prst="line">
            <a:avLst/>
          </a:prstGeom>
          <a:ln w="19050">
            <a:solidFill>
              <a:srgbClr val="F7931D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14"/>
          <p:cNvCxnSpPr/>
          <p:nvPr/>
        </p:nvCxnSpPr>
        <p:spPr>
          <a:xfrm flipV="1">
            <a:off x="580957" y="2787313"/>
            <a:ext cx="0" cy="128783"/>
          </a:xfrm>
          <a:prstGeom prst="line">
            <a:avLst/>
          </a:prstGeom>
          <a:ln w="19050">
            <a:solidFill>
              <a:srgbClr val="F7931D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14"/>
          <p:cNvCxnSpPr/>
          <p:nvPr/>
        </p:nvCxnSpPr>
        <p:spPr>
          <a:xfrm flipV="1">
            <a:off x="556719" y="3431674"/>
            <a:ext cx="0" cy="128783"/>
          </a:xfrm>
          <a:prstGeom prst="line">
            <a:avLst/>
          </a:prstGeom>
          <a:ln w="19050">
            <a:solidFill>
              <a:srgbClr val="F7931D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14"/>
          <p:cNvCxnSpPr/>
          <p:nvPr/>
        </p:nvCxnSpPr>
        <p:spPr>
          <a:xfrm flipV="1">
            <a:off x="556719" y="3802448"/>
            <a:ext cx="0" cy="128783"/>
          </a:xfrm>
          <a:prstGeom prst="line">
            <a:avLst/>
          </a:prstGeom>
          <a:ln w="19050">
            <a:solidFill>
              <a:srgbClr val="F7931D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16"/>
          <p:cNvSpPr txBox="1"/>
          <p:nvPr/>
        </p:nvSpPr>
        <p:spPr>
          <a:xfrm>
            <a:off x="4757421" y="1137318"/>
            <a:ext cx="7143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>
                <a:solidFill>
                  <a:srgbClr val="484848"/>
                </a:solidFill>
              </a:rPr>
              <a:t>주주구성</a:t>
            </a:r>
          </a:p>
        </p:txBody>
      </p:sp>
      <p:cxnSp>
        <p:nvCxnSpPr>
          <p:cNvPr id="59" name="직선 연결선 14"/>
          <p:cNvCxnSpPr/>
          <p:nvPr/>
        </p:nvCxnSpPr>
        <p:spPr>
          <a:xfrm flipV="1">
            <a:off x="4768231" y="1194831"/>
            <a:ext cx="0" cy="128783"/>
          </a:xfrm>
          <a:prstGeom prst="line">
            <a:avLst/>
          </a:prstGeom>
          <a:ln w="19050">
            <a:solidFill>
              <a:srgbClr val="F7931D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444483" y="3388343"/>
            <a:ext cx="13115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>
                <a:solidFill>
                  <a:srgbClr val="484848"/>
                </a:solidFill>
              </a:rPr>
              <a:t>  100 </a:t>
            </a:r>
            <a:r>
              <a:rPr lang="ko-KR" altLang="en-US" sz="800" dirty="0">
                <a:solidFill>
                  <a:srgbClr val="484848"/>
                </a:solidFill>
              </a:rPr>
              <a:t>억원</a:t>
            </a:r>
          </a:p>
        </p:txBody>
      </p:sp>
      <p:sp>
        <p:nvSpPr>
          <p:cNvPr id="62" name="object 39">
            <a:extLst>
              <a:ext uri="{FF2B5EF4-FFF2-40B4-BE49-F238E27FC236}">
                <a16:creationId xmlns:a16="http://schemas.microsoft.com/office/drawing/2014/main" id="{E2208287-6163-46FD-8161-12A41C6E70F9}"/>
              </a:ext>
            </a:extLst>
          </p:cNvPr>
          <p:cNvSpPr txBox="1"/>
          <p:nvPr/>
        </p:nvSpPr>
        <p:spPr>
          <a:xfrm>
            <a:off x="6077754" y="3704023"/>
            <a:ext cx="582478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altLang="ko-KR" sz="1200" b="1" spc="15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  <a:cs typeface="KoPubWorld돋움체_Pro Bold" pitchFamily="50" charset="-127"/>
              </a:rPr>
              <a:t>10</a:t>
            </a:r>
            <a:r>
              <a:rPr lang="en-US" altLang="ko-KR" sz="1200" b="1" spc="15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  <a:cs typeface="KoPubWorld돋움체_Pro Bold" pitchFamily="50" charset="-127"/>
              </a:rPr>
              <a:t>0</a:t>
            </a:r>
            <a:r>
              <a:rPr sz="1200" b="1" spc="-2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  <a:cs typeface="KoPubWorld돋움체_Pro Bold" pitchFamily="50" charset="-127"/>
              </a:rPr>
              <a:t>%</a:t>
            </a:r>
            <a:endParaRPr sz="1200" dirty="0">
              <a:latin typeface="맑은 고딕" pitchFamily="50" charset="-127"/>
              <a:ea typeface="맑은 고딕" pitchFamily="50" charset="-127"/>
              <a:cs typeface="KoPubWorld돋움체_Pro Bold" pitchFamily="50" charset="-127"/>
            </a:endParaRPr>
          </a:p>
        </p:txBody>
      </p:sp>
      <p:pic>
        <p:nvPicPr>
          <p:cNvPr id="67" name="그림 66">
            <a:extLst>
              <a:ext uri="{FF2B5EF4-FFF2-40B4-BE49-F238E27FC236}">
                <a16:creationId xmlns:a16="http://schemas.microsoft.com/office/drawing/2014/main" id="{08A719FE-25B1-43F5-A9FB-2544BCC2BE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1663" y="2393099"/>
            <a:ext cx="1241899" cy="877589"/>
          </a:xfrm>
          <a:prstGeom prst="rect">
            <a:avLst/>
          </a:prstGeom>
        </p:spPr>
      </p:pic>
      <p:sp>
        <p:nvSpPr>
          <p:cNvPr id="68" name="object 39">
            <a:extLst>
              <a:ext uri="{FF2B5EF4-FFF2-40B4-BE49-F238E27FC236}">
                <a16:creationId xmlns:a16="http://schemas.microsoft.com/office/drawing/2014/main" id="{A3F17969-AAEA-4E08-B7C4-8C5D4493926D}"/>
              </a:ext>
            </a:extLst>
          </p:cNvPr>
          <p:cNvSpPr txBox="1"/>
          <p:nvPr/>
        </p:nvSpPr>
        <p:spPr>
          <a:xfrm>
            <a:off x="5811457" y="1842868"/>
            <a:ext cx="1096767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ko-KR" altLang="en-US" sz="1200" b="1" spc="15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  <a:cs typeface="KoPubWorld돋움체_Pro Bold" pitchFamily="50" charset="-127"/>
              </a:rPr>
              <a:t>드림라인㈜</a:t>
            </a:r>
            <a:endParaRPr sz="1200" dirty="0">
              <a:latin typeface="맑은 고딕" pitchFamily="50" charset="-127"/>
              <a:ea typeface="맑은 고딕" pitchFamily="50" charset="-127"/>
              <a:cs typeface="KoPubWorld돋움체_Pro Bold" pitchFamily="50" charset="-127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E1C77E2-D0C8-4D1B-8259-46D1800728A2}"/>
              </a:ext>
            </a:extLst>
          </p:cNvPr>
          <p:cNvSpPr txBox="1"/>
          <p:nvPr/>
        </p:nvSpPr>
        <p:spPr>
          <a:xfrm>
            <a:off x="993936" y="4335041"/>
            <a:ext cx="2027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>
                <a:solidFill>
                  <a:srgbClr val="484848"/>
                </a:solidFill>
              </a:rPr>
              <a:t>드림디엔엠 연혁</a:t>
            </a:r>
            <a:endParaRPr lang="ko-KR" altLang="en-US" b="1" dirty="0">
              <a:solidFill>
                <a:srgbClr val="484848"/>
              </a:solidFill>
            </a:endParaRPr>
          </a:p>
        </p:txBody>
      </p:sp>
      <p:sp>
        <p:nvSpPr>
          <p:cNvPr id="70" name="TextBox 71">
            <a:extLst>
              <a:ext uri="{FF2B5EF4-FFF2-40B4-BE49-F238E27FC236}">
                <a16:creationId xmlns:a16="http://schemas.microsoft.com/office/drawing/2014/main" id="{A9C3ABC5-1A21-470D-80D2-CF62CE8D2E41}"/>
              </a:ext>
            </a:extLst>
          </p:cNvPr>
          <p:cNvSpPr txBox="1"/>
          <p:nvPr/>
        </p:nvSpPr>
        <p:spPr>
          <a:xfrm>
            <a:off x="1160943" y="5655762"/>
            <a:ext cx="828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>
                <a:solidFill>
                  <a:srgbClr val="484848"/>
                </a:solidFill>
              </a:rPr>
              <a:t>01.</a:t>
            </a:r>
            <a:endParaRPr lang="ko-KR" altLang="en-US" sz="1000" b="1" dirty="0">
              <a:solidFill>
                <a:srgbClr val="484848"/>
              </a:solidFill>
            </a:endParaRPr>
          </a:p>
        </p:txBody>
      </p:sp>
      <p:sp>
        <p:nvSpPr>
          <p:cNvPr id="71" name="TextBox 69">
            <a:extLst>
              <a:ext uri="{FF2B5EF4-FFF2-40B4-BE49-F238E27FC236}">
                <a16:creationId xmlns:a16="http://schemas.microsoft.com/office/drawing/2014/main" id="{C7B201FC-853B-4C51-AA8C-3A433038811F}"/>
              </a:ext>
            </a:extLst>
          </p:cNvPr>
          <p:cNvSpPr txBox="1"/>
          <p:nvPr/>
        </p:nvSpPr>
        <p:spPr>
          <a:xfrm>
            <a:off x="538083" y="5664057"/>
            <a:ext cx="828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>
                <a:solidFill>
                  <a:srgbClr val="484848"/>
                </a:solidFill>
              </a:rPr>
              <a:t>2021</a:t>
            </a:r>
            <a:endParaRPr lang="ko-KR" altLang="en-US" sz="1000" b="1" dirty="0">
              <a:solidFill>
                <a:srgbClr val="484848"/>
              </a:solidFill>
            </a:endParaRPr>
          </a:p>
        </p:txBody>
      </p:sp>
      <p:sp>
        <p:nvSpPr>
          <p:cNvPr id="72" name="TextBox 63">
            <a:extLst>
              <a:ext uri="{FF2B5EF4-FFF2-40B4-BE49-F238E27FC236}">
                <a16:creationId xmlns:a16="http://schemas.microsoft.com/office/drawing/2014/main" id="{15122387-A4F1-4500-8EBA-1C63FD240F9F}"/>
              </a:ext>
            </a:extLst>
          </p:cNvPr>
          <p:cNvSpPr txBox="1"/>
          <p:nvPr/>
        </p:nvSpPr>
        <p:spPr>
          <a:xfrm>
            <a:off x="540915" y="5140242"/>
            <a:ext cx="828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>
                <a:solidFill>
                  <a:srgbClr val="484848"/>
                </a:solidFill>
              </a:rPr>
              <a:t>2021</a:t>
            </a:r>
            <a:endParaRPr lang="ko-KR" altLang="en-US" sz="1000" b="1" dirty="0">
              <a:solidFill>
                <a:srgbClr val="484848"/>
              </a:solidFill>
            </a:endParaRPr>
          </a:p>
        </p:txBody>
      </p:sp>
      <p:sp>
        <p:nvSpPr>
          <p:cNvPr id="73" name="TextBox 66">
            <a:extLst>
              <a:ext uri="{FF2B5EF4-FFF2-40B4-BE49-F238E27FC236}">
                <a16:creationId xmlns:a16="http://schemas.microsoft.com/office/drawing/2014/main" id="{19FB7C7D-5EC9-4660-93E2-A7A2215FD7E6}"/>
              </a:ext>
            </a:extLst>
          </p:cNvPr>
          <p:cNvSpPr txBox="1"/>
          <p:nvPr/>
        </p:nvSpPr>
        <p:spPr>
          <a:xfrm>
            <a:off x="540915" y="5401246"/>
            <a:ext cx="828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>
                <a:solidFill>
                  <a:srgbClr val="484848"/>
                </a:solidFill>
              </a:rPr>
              <a:t>2021</a:t>
            </a:r>
            <a:endParaRPr lang="ko-KR" altLang="en-US" sz="1000" b="1" dirty="0">
              <a:solidFill>
                <a:srgbClr val="484848"/>
              </a:solidFill>
            </a:endParaRPr>
          </a:p>
        </p:txBody>
      </p:sp>
      <p:sp>
        <p:nvSpPr>
          <p:cNvPr id="74" name="TextBox 64">
            <a:extLst>
              <a:ext uri="{FF2B5EF4-FFF2-40B4-BE49-F238E27FC236}">
                <a16:creationId xmlns:a16="http://schemas.microsoft.com/office/drawing/2014/main" id="{DA48C5EC-AADF-450E-BAFC-6F2AA7E25041}"/>
              </a:ext>
            </a:extLst>
          </p:cNvPr>
          <p:cNvSpPr txBox="1"/>
          <p:nvPr/>
        </p:nvSpPr>
        <p:spPr>
          <a:xfrm>
            <a:off x="1569357" y="5151328"/>
            <a:ext cx="192105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>
                <a:solidFill>
                  <a:srgbClr val="484848"/>
                </a:solidFill>
              </a:rPr>
              <a:t>정보통신공사업 취득 및 협회 가입</a:t>
            </a:r>
          </a:p>
        </p:txBody>
      </p:sp>
      <p:sp>
        <p:nvSpPr>
          <p:cNvPr id="75" name="TextBox 65">
            <a:extLst>
              <a:ext uri="{FF2B5EF4-FFF2-40B4-BE49-F238E27FC236}">
                <a16:creationId xmlns:a16="http://schemas.microsoft.com/office/drawing/2014/main" id="{C44DE63E-4FDE-4B6F-90B6-0682E99FC558}"/>
              </a:ext>
            </a:extLst>
          </p:cNvPr>
          <p:cNvSpPr txBox="1"/>
          <p:nvPr/>
        </p:nvSpPr>
        <p:spPr>
          <a:xfrm>
            <a:off x="1163775" y="5126496"/>
            <a:ext cx="828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>
                <a:solidFill>
                  <a:srgbClr val="484848"/>
                </a:solidFill>
              </a:rPr>
              <a:t>06.</a:t>
            </a:r>
            <a:endParaRPr lang="ko-KR" altLang="en-US" sz="1000" b="1">
              <a:solidFill>
                <a:srgbClr val="484848"/>
              </a:solidFill>
            </a:endParaRPr>
          </a:p>
        </p:txBody>
      </p:sp>
      <p:sp>
        <p:nvSpPr>
          <p:cNvPr id="76" name="TextBox 67">
            <a:extLst>
              <a:ext uri="{FF2B5EF4-FFF2-40B4-BE49-F238E27FC236}">
                <a16:creationId xmlns:a16="http://schemas.microsoft.com/office/drawing/2014/main" id="{D9BADBD2-E730-4146-A555-42D626380A8B}"/>
              </a:ext>
            </a:extLst>
          </p:cNvPr>
          <p:cNvSpPr txBox="1"/>
          <p:nvPr/>
        </p:nvSpPr>
        <p:spPr>
          <a:xfrm>
            <a:off x="1569356" y="5412814"/>
            <a:ext cx="22402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>
                <a:solidFill>
                  <a:srgbClr val="484848"/>
                </a:solidFill>
              </a:rPr>
              <a:t>드림라인</a:t>
            </a:r>
            <a:r>
              <a:rPr lang="en-US" altLang="ko-KR" sz="800">
                <a:solidFill>
                  <a:srgbClr val="484848"/>
                </a:solidFill>
              </a:rPr>
              <a:t>, </a:t>
            </a:r>
            <a:r>
              <a:rPr lang="ko-KR" altLang="en-US" sz="800">
                <a:solidFill>
                  <a:srgbClr val="484848"/>
                </a:solidFill>
              </a:rPr>
              <a:t>드림마크원 운영 설비 계약</a:t>
            </a:r>
          </a:p>
        </p:txBody>
      </p:sp>
      <p:sp>
        <p:nvSpPr>
          <p:cNvPr id="77" name="TextBox 68">
            <a:extLst>
              <a:ext uri="{FF2B5EF4-FFF2-40B4-BE49-F238E27FC236}">
                <a16:creationId xmlns:a16="http://schemas.microsoft.com/office/drawing/2014/main" id="{58BFF322-C670-4751-BBFE-B0A8D823DF93}"/>
              </a:ext>
            </a:extLst>
          </p:cNvPr>
          <p:cNvSpPr txBox="1"/>
          <p:nvPr/>
        </p:nvSpPr>
        <p:spPr>
          <a:xfrm>
            <a:off x="1163775" y="5391129"/>
            <a:ext cx="828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>
                <a:solidFill>
                  <a:srgbClr val="484848"/>
                </a:solidFill>
              </a:rPr>
              <a:t>02.</a:t>
            </a:r>
            <a:endParaRPr lang="ko-KR" altLang="en-US" sz="1000" b="1">
              <a:solidFill>
                <a:srgbClr val="484848"/>
              </a:solidFill>
            </a:endParaRPr>
          </a:p>
        </p:txBody>
      </p:sp>
      <p:sp>
        <p:nvSpPr>
          <p:cNvPr id="78" name="TextBox 70">
            <a:extLst>
              <a:ext uri="{FF2B5EF4-FFF2-40B4-BE49-F238E27FC236}">
                <a16:creationId xmlns:a16="http://schemas.microsoft.com/office/drawing/2014/main" id="{AB96A958-5B1D-4C37-A974-9A8F98E24E9B}"/>
              </a:ext>
            </a:extLst>
          </p:cNvPr>
          <p:cNvSpPr txBox="1"/>
          <p:nvPr/>
        </p:nvSpPr>
        <p:spPr>
          <a:xfrm>
            <a:off x="1566525" y="5674300"/>
            <a:ext cx="154255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>
                <a:solidFill>
                  <a:srgbClr val="484848"/>
                </a:solidFill>
              </a:rPr>
              <a:t>회사 설립</a:t>
            </a:r>
          </a:p>
        </p:txBody>
      </p:sp>
      <p:sp>
        <p:nvSpPr>
          <p:cNvPr id="80" name="타원 79">
            <a:extLst>
              <a:ext uri="{FF2B5EF4-FFF2-40B4-BE49-F238E27FC236}">
                <a16:creationId xmlns:a16="http://schemas.microsoft.com/office/drawing/2014/main" id="{945CC6F1-C28A-468E-ABAF-C59D2076A757}"/>
              </a:ext>
            </a:extLst>
          </p:cNvPr>
          <p:cNvSpPr/>
          <p:nvPr/>
        </p:nvSpPr>
        <p:spPr>
          <a:xfrm>
            <a:off x="1031093" y="5210172"/>
            <a:ext cx="99526" cy="99526"/>
          </a:xfrm>
          <a:prstGeom prst="ellipse">
            <a:avLst/>
          </a:prstGeom>
          <a:solidFill>
            <a:srgbClr val="F7931D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rgbClr val="F7931D"/>
              </a:solidFill>
            </a:endParaRPr>
          </a:p>
        </p:txBody>
      </p:sp>
      <p:sp>
        <p:nvSpPr>
          <p:cNvPr id="81" name="타원 80">
            <a:extLst>
              <a:ext uri="{FF2B5EF4-FFF2-40B4-BE49-F238E27FC236}">
                <a16:creationId xmlns:a16="http://schemas.microsoft.com/office/drawing/2014/main" id="{A7597494-22CB-4CE7-909E-F9809473EF7C}"/>
              </a:ext>
            </a:extLst>
          </p:cNvPr>
          <p:cNvSpPr/>
          <p:nvPr/>
        </p:nvSpPr>
        <p:spPr>
          <a:xfrm>
            <a:off x="1031093" y="5480377"/>
            <a:ext cx="99526" cy="99526"/>
          </a:xfrm>
          <a:prstGeom prst="ellipse">
            <a:avLst/>
          </a:prstGeom>
          <a:solidFill>
            <a:srgbClr val="F7931D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rgbClr val="F7931D"/>
              </a:solidFill>
            </a:endParaRPr>
          </a:p>
        </p:txBody>
      </p:sp>
      <p:sp>
        <p:nvSpPr>
          <p:cNvPr id="82" name="타원 81">
            <a:extLst>
              <a:ext uri="{FF2B5EF4-FFF2-40B4-BE49-F238E27FC236}">
                <a16:creationId xmlns:a16="http://schemas.microsoft.com/office/drawing/2014/main" id="{191AFBE1-2166-46FB-91B2-F516DF19F859}"/>
              </a:ext>
            </a:extLst>
          </p:cNvPr>
          <p:cNvSpPr/>
          <p:nvPr/>
        </p:nvSpPr>
        <p:spPr>
          <a:xfrm>
            <a:off x="1031093" y="5737404"/>
            <a:ext cx="99526" cy="99526"/>
          </a:xfrm>
          <a:prstGeom prst="ellipse">
            <a:avLst/>
          </a:prstGeom>
          <a:solidFill>
            <a:srgbClr val="F7931D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rgbClr val="F7931D"/>
              </a:solidFill>
            </a:endParaRPr>
          </a:p>
        </p:txBody>
      </p:sp>
      <p:sp>
        <p:nvSpPr>
          <p:cNvPr id="83" name="TextBox 63">
            <a:extLst>
              <a:ext uri="{FF2B5EF4-FFF2-40B4-BE49-F238E27FC236}">
                <a16:creationId xmlns:a16="http://schemas.microsoft.com/office/drawing/2014/main" id="{0694C61A-2809-42DF-87F6-0D346AC4536F}"/>
              </a:ext>
            </a:extLst>
          </p:cNvPr>
          <p:cNvSpPr txBox="1"/>
          <p:nvPr/>
        </p:nvSpPr>
        <p:spPr>
          <a:xfrm>
            <a:off x="538083" y="4880120"/>
            <a:ext cx="828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>
                <a:solidFill>
                  <a:srgbClr val="484848"/>
                </a:solidFill>
              </a:rPr>
              <a:t>2021</a:t>
            </a:r>
            <a:endParaRPr lang="ko-KR" altLang="en-US" sz="1000" b="1" dirty="0">
              <a:solidFill>
                <a:srgbClr val="484848"/>
              </a:solidFill>
            </a:endParaRPr>
          </a:p>
        </p:txBody>
      </p:sp>
      <p:sp>
        <p:nvSpPr>
          <p:cNvPr id="84" name="TextBox 64">
            <a:extLst>
              <a:ext uri="{FF2B5EF4-FFF2-40B4-BE49-F238E27FC236}">
                <a16:creationId xmlns:a16="http://schemas.microsoft.com/office/drawing/2014/main" id="{09D813FD-2422-4C0B-905F-74424D771367}"/>
              </a:ext>
            </a:extLst>
          </p:cNvPr>
          <p:cNvSpPr txBox="1"/>
          <p:nvPr/>
        </p:nvSpPr>
        <p:spPr>
          <a:xfrm>
            <a:off x="1566525" y="4891206"/>
            <a:ext cx="192105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>
                <a:solidFill>
                  <a:srgbClr val="484848"/>
                </a:solidFill>
              </a:rPr>
              <a:t>사명 상표권 등록</a:t>
            </a:r>
          </a:p>
        </p:txBody>
      </p:sp>
      <p:sp>
        <p:nvSpPr>
          <p:cNvPr id="85" name="TextBox 65">
            <a:extLst>
              <a:ext uri="{FF2B5EF4-FFF2-40B4-BE49-F238E27FC236}">
                <a16:creationId xmlns:a16="http://schemas.microsoft.com/office/drawing/2014/main" id="{EAAAB617-946A-44A4-B4AC-F479F81A6E4B}"/>
              </a:ext>
            </a:extLst>
          </p:cNvPr>
          <p:cNvSpPr txBox="1"/>
          <p:nvPr/>
        </p:nvSpPr>
        <p:spPr>
          <a:xfrm>
            <a:off x="1160943" y="4866374"/>
            <a:ext cx="828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>
                <a:solidFill>
                  <a:srgbClr val="484848"/>
                </a:solidFill>
              </a:rPr>
              <a:t>10.</a:t>
            </a:r>
            <a:endParaRPr lang="ko-KR" altLang="en-US" sz="1000" b="1">
              <a:solidFill>
                <a:srgbClr val="484848"/>
              </a:solidFill>
            </a:endParaRPr>
          </a:p>
        </p:txBody>
      </p:sp>
      <p:sp>
        <p:nvSpPr>
          <p:cNvPr id="86" name="타원 85">
            <a:extLst>
              <a:ext uri="{FF2B5EF4-FFF2-40B4-BE49-F238E27FC236}">
                <a16:creationId xmlns:a16="http://schemas.microsoft.com/office/drawing/2014/main" id="{6456B3B3-155D-4233-9684-A186E3969934}"/>
              </a:ext>
            </a:extLst>
          </p:cNvPr>
          <p:cNvSpPr/>
          <p:nvPr/>
        </p:nvSpPr>
        <p:spPr>
          <a:xfrm>
            <a:off x="1028261" y="4950050"/>
            <a:ext cx="99526" cy="99526"/>
          </a:xfrm>
          <a:prstGeom prst="ellipse">
            <a:avLst/>
          </a:prstGeom>
          <a:solidFill>
            <a:srgbClr val="F7931D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rgbClr val="F793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660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6"/>
          <p:cNvSpPr txBox="1"/>
          <p:nvPr/>
        </p:nvSpPr>
        <p:spPr>
          <a:xfrm>
            <a:off x="251520" y="71414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5400" b="1" dirty="0">
                <a:solidFill>
                  <a:srgbClr val="484848"/>
                </a:solidFill>
                <a:ea typeface="HyhwpEQ" pitchFamily="18" charset="-127"/>
              </a:rPr>
              <a:t>02</a:t>
            </a:r>
            <a:endParaRPr lang="ko-KR" altLang="en-US" sz="5400" b="1" dirty="0">
              <a:solidFill>
                <a:srgbClr val="484848"/>
              </a:solidFill>
              <a:latin typeface="HyhwpEQ" pitchFamily="18" charset="-127"/>
              <a:ea typeface="HyhwpEQ" pitchFamily="18" charset="-127"/>
            </a:endParaRPr>
          </a:p>
        </p:txBody>
      </p:sp>
      <p:sp>
        <p:nvSpPr>
          <p:cNvPr id="17" name="TextBox 7"/>
          <p:cNvSpPr txBox="1"/>
          <p:nvPr/>
        </p:nvSpPr>
        <p:spPr>
          <a:xfrm>
            <a:off x="1115616" y="539388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>
                <a:solidFill>
                  <a:srgbClr val="484848"/>
                </a:solidFill>
              </a:rPr>
              <a:t>드림디엔엠 </a:t>
            </a:r>
            <a:r>
              <a:rPr lang="ko-KR" altLang="en-US" b="1" dirty="0">
                <a:solidFill>
                  <a:srgbClr val="484848"/>
                </a:solidFill>
              </a:rPr>
              <a:t>주요사업</a:t>
            </a:r>
          </a:p>
        </p:txBody>
      </p:sp>
      <p:cxnSp>
        <p:nvCxnSpPr>
          <p:cNvPr id="19" name="직선 연결선 14"/>
          <p:cNvCxnSpPr/>
          <p:nvPr/>
        </p:nvCxnSpPr>
        <p:spPr>
          <a:xfrm>
            <a:off x="2051720" y="417875"/>
            <a:ext cx="7092280" cy="0"/>
          </a:xfrm>
          <a:prstGeom prst="line">
            <a:avLst/>
          </a:prstGeom>
          <a:ln w="19050">
            <a:solidFill>
              <a:srgbClr val="F7931D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7"/>
          <p:cNvSpPr txBox="1"/>
          <p:nvPr/>
        </p:nvSpPr>
        <p:spPr>
          <a:xfrm>
            <a:off x="1115616" y="287070"/>
            <a:ext cx="1584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b="1" dirty="0">
                <a:solidFill>
                  <a:srgbClr val="F7931D"/>
                </a:solidFill>
              </a:rPr>
              <a:t>주요사업내용</a:t>
            </a:r>
          </a:p>
        </p:txBody>
      </p:sp>
      <p:grpSp>
        <p:nvGrpSpPr>
          <p:cNvPr id="2" name="그룹 48"/>
          <p:cNvGrpSpPr/>
          <p:nvPr/>
        </p:nvGrpSpPr>
        <p:grpSpPr>
          <a:xfrm>
            <a:off x="569477" y="2132856"/>
            <a:ext cx="7628952" cy="3960440"/>
            <a:chOff x="595506" y="1700808"/>
            <a:chExt cx="7628952" cy="3960440"/>
          </a:xfrm>
        </p:grpSpPr>
        <p:sp>
          <p:nvSpPr>
            <p:cNvPr id="81" name="TextBox 80"/>
            <p:cNvSpPr txBox="1"/>
            <p:nvPr/>
          </p:nvSpPr>
          <p:spPr>
            <a:xfrm>
              <a:off x="1642807" y="2056058"/>
              <a:ext cx="250033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b="1">
                  <a:solidFill>
                    <a:srgbClr val="484848"/>
                  </a:solidFill>
                </a:rPr>
                <a:t>IDC</a:t>
              </a:r>
              <a:r>
                <a:rPr lang="ko-KR" altLang="en-US" sz="1000" b="1">
                  <a:solidFill>
                    <a:srgbClr val="484848"/>
                  </a:solidFill>
                </a:rPr>
                <a:t> 운영 </a:t>
              </a:r>
              <a:endParaRPr lang="ko-KR" altLang="en-US" sz="1000" b="1" dirty="0">
                <a:solidFill>
                  <a:srgbClr val="484848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95506" y="3537012"/>
              <a:ext cx="250033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000" b="1">
                  <a:solidFill>
                    <a:srgbClr val="484848"/>
                  </a:solidFill>
                </a:rPr>
                <a:t>망 관제 서비스 운영</a:t>
              </a:r>
              <a:endParaRPr lang="ko-KR" altLang="en-US" sz="1000" b="1" dirty="0">
                <a:solidFill>
                  <a:srgbClr val="484848"/>
                </a:solidFill>
              </a:endParaRPr>
            </a:p>
          </p:txBody>
        </p:sp>
        <p:sp>
          <p:nvSpPr>
            <p:cNvPr id="32" name="TextBox 53"/>
            <p:cNvSpPr txBox="1"/>
            <p:nvPr/>
          </p:nvSpPr>
          <p:spPr>
            <a:xfrm>
              <a:off x="4958069" y="5219417"/>
              <a:ext cx="250033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000" b="1">
                  <a:solidFill>
                    <a:srgbClr val="484848"/>
                  </a:solidFill>
                </a:rPr>
                <a:t>공용화기지국 운영</a:t>
              </a:r>
              <a:endParaRPr lang="ko-KR" altLang="en-US" sz="1000" b="1" dirty="0">
                <a:solidFill>
                  <a:srgbClr val="484848"/>
                </a:solidFill>
              </a:endParaRPr>
            </a:p>
          </p:txBody>
        </p:sp>
        <p:sp>
          <p:nvSpPr>
            <p:cNvPr id="34" name="TextBox 80"/>
            <p:cNvSpPr txBox="1"/>
            <p:nvPr/>
          </p:nvSpPr>
          <p:spPr>
            <a:xfrm>
              <a:off x="5724128" y="3537012"/>
              <a:ext cx="250033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000" b="1">
                  <a:solidFill>
                    <a:srgbClr val="484848"/>
                  </a:solidFill>
                </a:rPr>
                <a:t>한전통신망 운영</a:t>
              </a:r>
              <a:endParaRPr lang="ko-KR" altLang="en-US" sz="1000" b="1" dirty="0">
                <a:solidFill>
                  <a:srgbClr val="484848"/>
                </a:solidFill>
              </a:endParaRPr>
            </a:p>
          </p:txBody>
        </p:sp>
        <p:cxnSp>
          <p:nvCxnSpPr>
            <p:cNvPr id="24" name="직선 연결선[R] 13"/>
            <p:cNvCxnSpPr/>
            <p:nvPr/>
          </p:nvCxnSpPr>
          <p:spPr>
            <a:xfrm>
              <a:off x="2591780" y="3681028"/>
              <a:ext cx="3960440" cy="0"/>
            </a:xfrm>
            <a:prstGeom prst="line">
              <a:avLst/>
            </a:prstGeom>
            <a:ln>
              <a:solidFill>
                <a:srgbClr val="93949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연결선[R] 13"/>
            <p:cNvCxnSpPr>
              <a:cxnSpLocks/>
            </p:cNvCxnSpPr>
            <p:nvPr/>
          </p:nvCxnSpPr>
          <p:spPr>
            <a:xfrm flipV="1">
              <a:off x="3589917" y="2280802"/>
              <a:ext cx="2033972" cy="2899260"/>
            </a:xfrm>
            <a:prstGeom prst="line">
              <a:avLst/>
            </a:prstGeom>
            <a:ln>
              <a:solidFill>
                <a:srgbClr val="93949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직선 연결선[R] 13"/>
            <p:cNvCxnSpPr/>
            <p:nvPr/>
          </p:nvCxnSpPr>
          <p:spPr>
            <a:xfrm rot="2700000">
              <a:off x="2591780" y="3681028"/>
              <a:ext cx="3960440" cy="0"/>
            </a:xfrm>
            <a:prstGeom prst="line">
              <a:avLst/>
            </a:prstGeom>
            <a:ln>
              <a:solidFill>
                <a:srgbClr val="93949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타원 2"/>
            <p:cNvSpPr/>
            <p:nvPr/>
          </p:nvSpPr>
          <p:spPr>
            <a:xfrm>
              <a:off x="3719787" y="2827586"/>
              <a:ext cx="1704427" cy="1681534"/>
            </a:xfrm>
            <a:prstGeom prst="ellipse">
              <a:avLst/>
            </a:prstGeom>
            <a:solidFill>
              <a:srgbClr val="484848"/>
            </a:solidFill>
            <a:ln>
              <a:solidFill>
                <a:srgbClr val="9394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>
                <a:solidFill>
                  <a:srgbClr val="F7931D"/>
                </a:solidFill>
              </a:endParaRPr>
            </a:p>
          </p:txBody>
        </p:sp>
      </p:grpSp>
      <p:pic>
        <p:nvPicPr>
          <p:cNvPr id="6" name="그림 5">
            <a:extLst>
              <a:ext uri="{FF2B5EF4-FFF2-40B4-BE49-F238E27FC236}">
                <a16:creationId xmlns:a16="http://schemas.microsoft.com/office/drawing/2014/main" id="{AF45ABE5-2D49-4CFF-962B-193C10011E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6872" y="3789040"/>
            <a:ext cx="1191192" cy="518774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B117785E-D760-416E-BCE2-5B5A94DB2880}"/>
              </a:ext>
            </a:extLst>
          </p:cNvPr>
          <p:cNvSpPr txBox="1"/>
          <p:nvPr/>
        </p:nvSpPr>
        <p:spPr>
          <a:xfrm>
            <a:off x="4473006" y="2385307"/>
            <a:ext cx="25003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>
                <a:solidFill>
                  <a:srgbClr val="484848"/>
                </a:solidFill>
              </a:rPr>
              <a:t>네트워크 인프라 운영</a:t>
            </a:r>
            <a:endParaRPr lang="ko-KR" altLang="en-US" sz="1000" b="1" dirty="0">
              <a:solidFill>
                <a:srgbClr val="484848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463BE9C-E0B2-43AC-9B13-02500A972020}"/>
              </a:ext>
            </a:extLst>
          </p:cNvPr>
          <p:cNvSpPr txBox="1"/>
          <p:nvPr/>
        </p:nvSpPr>
        <p:spPr>
          <a:xfrm>
            <a:off x="1793911" y="5754209"/>
            <a:ext cx="25003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>
                <a:solidFill>
                  <a:srgbClr val="484848"/>
                </a:solidFill>
              </a:rPr>
              <a:t>드림라인 센터 운영</a:t>
            </a:r>
            <a:endParaRPr lang="ko-KR" altLang="en-US" sz="1000" b="1" dirty="0">
              <a:solidFill>
                <a:srgbClr val="484848"/>
              </a:solidFill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8A88E78F-BF3E-4896-8F9A-DBFD0CC92A83}"/>
              </a:ext>
            </a:extLst>
          </p:cNvPr>
          <p:cNvSpPr/>
          <p:nvPr/>
        </p:nvSpPr>
        <p:spPr>
          <a:xfrm>
            <a:off x="1169876" y="980728"/>
            <a:ext cx="7092280" cy="755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00" b="1"/>
              <a:t>드림디엔엠은 기업 전용회선</a:t>
            </a:r>
            <a:r>
              <a:rPr lang="en-US" altLang="ko-KR" sz="1000" b="1"/>
              <a:t>, </a:t>
            </a:r>
            <a:r>
              <a:rPr lang="ko-KR" altLang="en-US" sz="1000" b="1"/>
              <a:t>인터넷 전용회선</a:t>
            </a:r>
            <a:r>
              <a:rPr lang="en-US" altLang="ko-KR" sz="1000" b="1"/>
              <a:t>, </a:t>
            </a:r>
            <a:r>
              <a:rPr lang="ko-KR" altLang="en-US" sz="1000" b="1"/>
              <a:t>광선로 등의 광통신망 운영 및 구축을 지원하며 </a:t>
            </a:r>
            <a:r>
              <a:rPr lang="en-US" altLang="ko-KR" sz="1000" b="1"/>
              <a:t>IDC </a:t>
            </a:r>
            <a:r>
              <a:rPr lang="ko-KR" altLang="en-US" sz="1000" b="1"/>
              <a:t>및 공용화 기지국의 운영 유지보수 서비스를 제공하고 있습니다</a:t>
            </a:r>
            <a:r>
              <a:rPr lang="en-US" altLang="ko-KR" sz="1000" b="1"/>
              <a:t>.</a:t>
            </a:r>
            <a:br>
              <a:rPr lang="en-US" altLang="ko-KR" sz="1000" b="1"/>
            </a:br>
            <a:r>
              <a:rPr lang="ko-KR" altLang="en-US" sz="1000" b="1"/>
              <a:t>이에 최상의 기술력과 풍부한 경험을 보유한 인력을 확보하여 모든 고객에게 최고의 서비스를 제공하는 기업입니다</a:t>
            </a:r>
            <a:r>
              <a:rPr lang="en-US" altLang="ko-KR" sz="1000" b="1"/>
              <a:t>.</a:t>
            </a:r>
            <a:endParaRPr lang="ko-KR" altLang="en-US" sz="1000" dirty="0">
              <a:solidFill>
                <a:srgbClr val="4848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304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6"/>
          <p:cNvSpPr txBox="1"/>
          <p:nvPr/>
        </p:nvSpPr>
        <p:spPr>
          <a:xfrm>
            <a:off x="251520" y="71414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5400" b="1">
                <a:solidFill>
                  <a:srgbClr val="484848"/>
                </a:solidFill>
                <a:ea typeface="HyhwpEQ" pitchFamily="18" charset="-127"/>
              </a:rPr>
              <a:t>03</a:t>
            </a:r>
            <a:endParaRPr lang="ko-KR" altLang="en-US" sz="5400" b="1" dirty="0">
              <a:solidFill>
                <a:srgbClr val="484848"/>
              </a:solidFill>
              <a:latin typeface="HyhwpEQ" pitchFamily="18" charset="-127"/>
              <a:ea typeface="HyhwpEQ" pitchFamily="18" charset="-127"/>
            </a:endParaRPr>
          </a:p>
        </p:txBody>
      </p:sp>
      <p:cxnSp>
        <p:nvCxnSpPr>
          <p:cNvPr id="19" name="직선 연결선 14"/>
          <p:cNvCxnSpPr>
            <a:cxnSpLocks/>
          </p:cNvCxnSpPr>
          <p:nvPr/>
        </p:nvCxnSpPr>
        <p:spPr>
          <a:xfrm>
            <a:off x="2771800" y="417875"/>
            <a:ext cx="6372200" cy="0"/>
          </a:xfrm>
          <a:prstGeom prst="line">
            <a:avLst/>
          </a:prstGeom>
          <a:ln w="19050">
            <a:solidFill>
              <a:srgbClr val="F7931D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7"/>
          <p:cNvSpPr txBox="1"/>
          <p:nvPr/>
        </p:nvSpPr>
        <p:spPr>
          <a:xfrm>
            <a:off x="1115616" y="331921"/>
            <a:ext cx="15841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b="1">
                <a:solidFill>
                  <a:srgbClr val="F7931D"/>
                </a:solidFill>
              </a:rPr>
              <a:t>주요시설 및 운영현황</a:t>
            </a:r>
            <a:endParaRPr lang="ko-KR" altLang="en-US" sz="1050" b="1" dirty="0">
              <a:solidFill>
                <a:srgbClr val="F7931D"/>
              </a:solidFill>
            </a:endParaRPr>
          </a:p>
        </p:txBody>
      </p:sp>
      <p:cxnSp>
        <p:nvCxnSpPr>
          <p:cNvPr id="75" name="직선 연결선[R] 74"/>
          <p:cNvCxnSpPr>
            <a:cxnSpLocks/>
          </p:cNvCxnSpPr>
          <p:nvPr/>
        </p:nvCxnSpPr>
        <p:spPr>
          <a:xfrm>
            <a:off x="-170937" y="2629748"/>
            <a:ext cx="9314937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[R] 26"/>
          <p:cNvCxnSpPr>
            <a:cxnSpLocks/>
          </p:cNvCxnSpPr>
          <p:nvPr/>
        </p:nvCxnSpPr>
        <p:spPr>
          <a:xfrm>
            <a:off x="-170937" y="1772827"/>
            <a:ext cx="9314937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[R] 27"/>
          <p:cNvCxnSpPr>
            <a:cxnSpLocks/>
          </p:cNvCxnSpPr>
          <p:nvPr/>
        </p:nvCxnSpPr>
        <p:spPr>
          <a:xfrm>
            <a:off x="-170937" y="3270645"/>
            <a:ext cx="9314937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그룹 3"/>
          <p:cNvGrpSpPr/>
          <p:nvPr/>
        </p:nvGrpSpPr>
        <p:grpSpPr>
          <a:xfrm>
            <a:off x="-238167" y="1844834"/>
            <a:ext cx="8050526" cy="1441127"/>
            <a:chOff x="-91754" y="1904734"/>
            <a:chExt cx="7902792" cy="688778"/>
          </a:xfrm>
        </p:grpSpPr>
        <p:sp>
          <p:nvSpPr>
            <p:cNvPr id="54" name="TextBox 53"/>
            <p:cNvSpPr txBox="1"/>
            <p:nvPr/>
          </p:nvSpPr>
          <p:spPr>
            <a:xfrm>
              <a:off x="-91754" y="2037082"/>
              <a:ext cx="250033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000" b="1">
                  <a:solidFill>
                    <a:srgbClr val="F7931D"/>
                  </a:solidFill>
                </a:rPr>
                <a:t>망광제 서비스 운영</a:t>
              </a:r>
              <a:endParaRPr lang="ko-KR" altLang="en-US" sz="1000" b="1" dirty="0">
                <a:solidFill>
                  <a:srgbClr val="F7931D"/>
                </a:solidFill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2194414" y="1904734"/>
              <a:ext cx="5616624" cy="6887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Arial" charset="0"/>
                <a:buChar char="•"/>
              </a:pPr>
              <a:r>
                <a:rPr lang="en-US" altLang="ko-KR" sz="900">
                  <a:solidFill>
                    <a:srgbClr val="484848"/>
                  </a:solidFill>
                </a:rPr>
                <a:t>365</a:t>
              </a:r>
              <a:r>
                <a:rPr lang="ko-KR" altLang="en-US" sz="900">
                  <a:solidFill>
                    <a:srgbClr val="484848"/>
                  </a:solidFill>
                </a:rPr>
                <a:t>일 </a:t>
              </a:r>
              <a:r>
                <a:rPr lang="en-US" altLang="ko-KR" sz="900">
                  <a:solidFill>
                    <a:srgbClr val="484848"/>
                  </a:solidFill>
                </a:rPr>
                <a:t>24</a:t>
              </a:r>
              <a:r>
                <a:rPr lang="ko-KR" altLang="en-US" sz="900">
                  <a:solidFill>
                    <a:srgbClr val="484848"/>
                  </a:solidFill>
                </a:rPr>
                <a:t>시간 실시간 모니터링 및 장애출동 성비스</a:t>
              </a:r>
              <a:endParaRPr lang="en-US" altLang="ko-KR" sz="900">
                <a:solidFill>
                  <a:srgbClr val="484848"/>
                </a:solidFill>
              </a:endParaRPr>
            </a:p>
            <a:p>
              <a:pPr marL="171450" indent="-171450">
                <a:lnSpc>
                  <a:spcPct val="150000"/>
                </a:lnSpc>
                <a:buFont typeface="Arial" charset="0"/>
                <a:buChar char="•"/>
              </a:pPr>
              <a:r>
                <a:rPr lang="ko-KR" altLang="en-US" sz="900">
                  <a:solidFill>
                    <a:srgbClr val="484848"/>
                  </a:solidFill>
                </a:rPr>
                <a:t>전용회선</a:t>
              </a:r>
              <a:r>
                <a:rPr lang="en-US" altLang="ko-KR" sz="900">
                  <a:solidFill>
                    <a:srgbClr val="484848"/>
                  </a:solidFill>
                </a:rPr>
                <a:t>/ </a:t>
              </a:r>
              <a:r>
                <a:rPr lang="ko-KR" altLang="en-US" sz="900">
                  <a:solidFill>
                    <a:srgbClr val="484848"/>
                  </a:solidFill>
                </a:rPr>
                <a:t>인터넷회선 운영</a:t>
              </a:r>
              <a:endParaRPr lang="en-US" altLang="ko-KR" sz="900">
                <a:solidFill>
                  <a:srgbClr val="484848"/>
                </a:solidFill>
              </a:endParaRPr>
            </a:p>
            <a:p>
              <a:pPr marL="171450" indent="-171450">
                <a:lnSpc>
                  <a:spcPct val="150000"/>
                </a:lnSpc>
                <a:buFont typeface="Arial" charset="0"/>
                <a:buChar char="•"/>
              </a:pPr>
              <a:r>
                <a:rPr lang="ko-KR" altLang="en-US" sz="900">
                  <a:solidFill>
                    <a:srgbClr val="484848"/>
                  </a:solidFill>
                </a:rPr>
                <a:t>인터넷전화</a:t>
              </a:r>
              <a:r>
                <a:rPr lang="en-US" altLang="ko-KR" sz="900">
                  <a:solidFill>
                    <a:srgbClr val="484848"/>
                  </a:solidFill>
                </a:rPr>
                <a:t>/</a:t>
              </a:r>
              <a:r>
                <a:rPr lang="ko-KR" altLang="en-US" sz="900">
                  <a:solidFill>
                    <a:srgbClr val="484848"/>
                  </a:solidFill>
                </a:rPr>
                <a:t>부가서비스</a:t>
              </a:r>
              <a:r>
                <a:rPr lang="en-US" altLang="ko-KR" sz="900">
                  <a:solidFill>
                    <a:srgbClr val="484848"/>
                  </a:solidFill>
                </a:rPr>
                <a:t>/</a:t>
              </a:r>
              <a:r>
                <a:rPr lang="ko-KR" altLang="en-US" sz="900">
                  <a:solidFill>
                    <a:srgbClr val="484848"/>
                  </a:solidFill>
                </a:rPr>
                <a:t>통합메시징 서비스 운영</a:t>
              </a:r>
              <a:endParaRPr lang="en-US" altLang="ko-KR" sz="900" dirty="0">
                <a:solidFill>
                  <a:srgbClr val="484848"/>
                </a:solidFill>
              </a:endParaRPr>
            </a:p>
          </p:txBody>
        </p:sp>
      </p:grpSp>
      <p:grpSp>
        <p:nvGrpSpPr>
          <p:cNvPr id="5" name="그룹 4"/>
          <p:cNvGrpSpPr/>
          <p:nvPr/>
        </p:nvGrpSpPr>
        <p:grpSpPr>
          <a:xfrm>
            <a:off x="-150082" y="2780939"/>
            <a:ext cx="8250474" cy="914191"/>
            <a:chOff x="-91754" y="2967823"/>
            <a:chExt cx="8119440" cy="264697"/>
          </a:xfrm>
        </p:grpSpPr>
        <p:sp>
          <p:nvSpPr>
            <p:cNvPr id="81" name="TextBox 80"/>
            <p:cNvSpPr txBox="1"/>
            <p:nvPr/>
          </p:nvSpPr>
          <p:spPr>
            <a:xfrm>
              <a:off x="-91754" y="2986299"/>
              <a:ext cx="250033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000" b="1">
                  <a:solidFill>
                    <a:srgbClr val="F7931D"/>
                  </a:solidFill>
                </a:rPr>
                <a:t>공용화기지국 운영</a:t>
              </a:r>
              <a:endParaRPr lang="ko-KR" altLang="en-US" sz="1000" b="1" dirty="0">
                <a:solidFill>
                  <a:srgbClr val="F7931D"/>
                </a:solidFill>
              </a:endParaRPr>
            </a:p>
          </p:txBody>
        </p:sp>
        <p:sp>
          <p:nvSpPr>
            <p:cNvPr id="2" name="직사각형 1"/>
            <p:cNvSpPr/>
            <p:nvPr/>
          </p:nvSpPr>
          <p:spPr>
            <a:xfrm>
              <a:off x="2122403" y="2967823"/>
              <a:ext cx="5905283" cy="1116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Arial" charset="0"/>
                <a:buChar char="•"/>
              </a:pPr>
              <a:r>
                <a:rPr lang="ko-KR" altLang="en-US" sz="900">
                  <a:solidFill>
                    <a:srgbClr val="484848"/>
                  </a:solidFill>
                </a:rPr>
                <a:t>이동통신사업자의 기지국을 수용하는 공용화설비에 대한 운영 및 유지보수와 구축을 지원</a:t>
              </a:r>
              <a:endParaRPr lang="en-US" altLang="ko-KR" sz="900" dirty="0">
                <a:solidFill>
                  <a:srgbClr val="484848"/>
                </a:solidFill>
              </a:endParaRPr>
            </a:p>
          </p:txBody>
        </p:sp>
      </p:grpSp>
      <p:grpSp>
        <p:nvGrpSpPr>
          <p:cNvPr id="6" name="그룹 5"/>
          <p:cNvGrpSpPr/>
          <p:nvPr/>
        </p:nvGrpSpPr>
        <p:grpSpPr>
          <a:xfrm>
            <a:off x="-251628" y="3428998"/>
            <a:ext cx="8784068" cy="571782"/>
            <a:chOff x="-91754" y="3491135"/>
            <a:chExt cx="8622873" cy="273280"/>
          </a:xfrm>
        </p:grpSpPr>
        <p:sp>
          <p:nvSpPr>
            <p:cNvPr id="83" name="TextBox 82"/>
            <p:cNvSpPr txBox="1"/>
            <p:nvPr/>
          </p:nvSpPr>
          <p:spPr>
            <a:xfrm>
              <a:off x="-91754" y="3491135"/>
              <a:ext cx="250033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000" b="1">
                  <a:solidFill>
                    <a:srgbClr val="F7931D"/>
                  </a:solidFill>
                </a:rPr>
                <a:t>한전 배전지능화</a:t>
              </a:r>
              <a:r>
                <a:rPr lang="en-US" altLang="ko-KR" sz="1000" b="1">
                  <a:solidFill>
                    <a:srgbClr val="F7931D"/>
                  </a:solidFill>
                </a:rPr>
                <a:t>/ AMI </a:t>
              </a:r>
              <a:r>
                <a:rPr lang="ko-KR" altLang="en-US" sz="1000" b="1">
                  <a:solidFill>
                    <a:srgbClr val="F7931D"/>
                  </a:solidFill>
                </a:rPr>
                <a:t>운영</a:t>
              </a:r>
              <a:endParaRPr lang="ko-KR" altLang="en-US" sz="1000" b="1" dirty="0">
                <a:solidFill>
                  <a:srgbClr val="F7931D"/>
                </a:solidFill>
              </a:endParaRPr>
            </a:p>
          </p:txBody>
        </p:sp>
        <p:sp>
          <p:nvSpPr>
            <p:cNvPr id="3" name="직사각형 2"/>
            <p:cNvSpPr/>
            <p:nvPr/>
          </p:nvSpPr>
          <p:spPr>
            <a:xfrm>
              <a:off x="2194415" y="3491135"/>
              <a:ext cx="6336704" cy="273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Arial" charset="0"/>
                <a:buChar char="•"/>
              </a:pPr>
              <a:r>
                <a:rPr lang="ko-KR" altLang="en-US" sz="900">
                  <a:solidFill>
                    <a:srgbClr val="484848"/>
                  </a:solidFill>
                </a:rPr>
                <a:t>한전 스마트리드인 배전지능화 및 자동검침서비스</a:t>
              </a:r>
              <a:r>
                <a:rPr lang="en-US" altLang="ko-KR" sz="900">
                  <a:solidFill>
                    <a:srgbClr val="484848"/>
                  </a:solidFill>
                </a:rPr>
                <a:t>(AMI) </a:t>
              </a:r>
              <a:r>
                <a:rPr lang="ko-KR" altLang="en-US" sz="900">
                  <a:solidFill>
                    <a:srgbClr val="484848"/>
                  </a:solidFill>
                </a:rPr>
                <a:t>시스템에 핵심인 광케이블</a:t>
              </a:r>
              <a:r>
                <a:rPr lang="en-US" altLang="ko-KR" sz="900">
                  <a:solidFill>
                    <a:srgbClr val="484848"/>
                  </a:solidFill>
                </a:rPr>
                <a:t>,</a:t>
              </a:r>
              <a:r>
                <a:rPr lang="ko-KR" altLang="en-US" sz="900">
                  <a:solidFill>
                    <a:srgbClr val="484848"/>
                  </a:solidFill>
                </a:rPr>
                <a:t> 통신망 운영 및 구축을 지원 </a:t>
              </a:r>
              <a:endParaRPr lang="en-US" altLang="ko-KR" sz="900" dirty="0">
                <a:solidFill>
                  <a:srgbClr val="484848"/>
                </a:solidFill>
              </a:endParaRPr>
            </a:p>
          </p:txBody>
        </p:sp>
      </p:grpSp>
      <p:sp>
        <p:nvSpPr>
          <p:cNvPr id="26" name="TextBox 7"/>
          <p:cNvSpPr txBox="1"/>
          <p:nvPr/>
        </p:nvSpPr>
        <p:spPr>
          <a:xfrm>
            <a:off x="1115616" y="526815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>
                <a:solidFill>
                  <a:srgbClr val="484848"/>
                </a:solidFill>
              </a:rPr>
              <a:t>사업 분야</a:t>
            </a:r>
            <a:endParaRPr lang="ko-KR" altLang="en-US" b="1" dirty="0">
              <a:solidFill>
                <a:srgbClr val="484848"/>
              </a:solidFill>
            </a:endParaRPr>
          </a:p>
        </p:txBody>
      </p:sp>
      <p:cxnSp>
        <p:nvCxnSpPr>
          <p:cNvPr id="25" name="직선 연결선[R] 24"/>
          <p:cNvCxnSpPr>
            <a:cxnSpLocks/>
          </p:cNvCxnSpPr>
          <p:nvPr/>
        </p:nvCxnSpPr>
        <p:spPr>
          <a:xfrm>
            <a:off x="-172682" y="4561993"/>
            <a:ext cx="9314937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그룹 28"/>
          <p:cNvGrpSpPr/>
          <p:nvPr/>
        </p:nvGrpSpPr>
        <p:grpSpPr>
          <a:xfrm>
            <a:off x="-251628" y="4005070"/>
            <a:ext cx="8784068" cy="648061"/>
            <a:chOff x="-91754" y="3443024"/>
            <a:chExt cx="8622873" cy="309737"/>
          </a:xfrm>
        </p:grpSpPr>
        <p:sp>
          <p:nvSpPr>
            <p:cNvPr id="31" name="TextBox 82"/>
            <p:cNvSpPr txBox="1"/>
            <p:nvPr/>
          </p:nvSpPr>
          <p:spPr>
            <a:xfrm>
              <a:off x="-91754" y="3506540"/>
              <a:ext cx="250033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algn="ctr">
                <a:defRPr sz="1000" b="1">
                  <a:solidFill>
                    <a:srgbClr val="F7931D"/>
                  </a:solidFill>
                </a:defRPr>
              </a:lvl1pPr>
            </a:lstStyle>
            <a:p>
              <a:r>
                <a:rPr lang="en-US" altLang="ko-KR"/>
                <a:t>IDC </a:t>
              </a:r>
              <a:r>
                <a:rPr lang="ko-KR" altLang="en-US"/>
                <a:t>운영</a:t>
              </a:r>
              <a:endParaRPr lang="ko-KR" altLang="en-US" dirty="0"/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2194415" y="3443024"/>
              <a:ext cx="6336704" cy="2299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Arial" charset="0"/>
                <a:buChar char="•"/>
              </a:pPr>
              <a:r>
                <a:rPr lang="ko-KR" altLang="en-US" sz="900" dirty="0">
                  <a:solidFill>
                    <a:srgbClr val="484848"/>
                  </a:solidFill>
                </a:rPr>
                <a:t>구로</a:t>
              </a:r>
              <a:r>
                <a:rPr lang="en-US" altLang="ko-KR" sz="900" dirty="0">
                  <a:solidFill>
                    <a:srgbClr val="484848"/>
                  </a:solidFill>
                </a:rPr>
                <a:t>IDC</a:t>
              </a:r>
              <a:r>
                <a:rPr lang="ko-KR" altLang="en-US" sz="900" dirty="0">
                  <a:solidFill>
                    <a:srgbClr val="484848"/>
                  </a:solidFill>
                </a:rPr>
                <a:t> 설비 및 코로케이션 서비스 운용</a:t>
              </a:r>
              <a:endParaRPr lang="en-US" altLang="ko-KR" sz="900" dirty="0">
                <a:solidFill>
                  <a:srgbClr val="484848"/>
                </a:solidFill>
              </a:endParaRPr>
            </a:p>
            <a:p>
              <a:pPr marL="171450" indent="-171450">
                <a:lnSpc>
                  <a:spcPct val="150000"/>
                </a:lnSpc>
                <a:buFont typeface="Arial" charset="0"/>
                <a:buChar char="•"/>
              </a:pPr>
              <a:r>
                <a:rPr lang="ko-KR" altLang="en-US" sz="900" dirty="0">
                  <a:solidFill>
                    <a:srgbClr val="484848"/>
                  </a:solidFill>
                </a:rPr>
                <a:t>고객 </a:t>
              </a:r>
              <a:r>
                <a:rPr lang="ko-KR" altLang="en-US" sz="900" dirty="0" err="1">
                  <a:solidFill>
                    <a:srgbClr val="484848"/>
                  </a:solidFill>
                </a:rPr>
                <a:t>서버호스팅</a:t>
              </a:r>
              <a:r>
                <a:rPr lang="ko-KR" altLang="en-US" sz="900" dirty="0">
                  <a:solidFill>
                    <a:srgbClr val="484848"/>
                  </a:solidFill>
                </a:rPr>
                <a:t> 지원</a:t>
              </a:r>
              <a:endParaRPr lang="en-US" altLang="ko-KR" sz="900" dirty="0">
                <a:solidFill>
                  <a:srgbClr val="484848"/>
                </a:solidFill>
              </a:endParaRPr>
            </a:p>
          </p:txBody>
        </p:sp>
      </p:grpSp>
      <p:cxnSp>
        <p:nvCxnSpPr>
          <p:cNvPr id="34" name="직선 연결선[R] 33"/>
          <p:cNvCxnSpPr>
            <a:cxnSpLocks/>
          </p:cNvCxnSpPr>
          <p:nvPr/>
        </p:nvCxnSpPr>
        <p:spPr>
          <a:xfrm>
            <a:off x="-170937" y="3911542"/>
            <a:ext cx="9314937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[R] 24"/>
          <p:cNvCxnSpPr>
            <a:cxnSpLocks/>
          </p:cNvCxnSpPr>
          <p:nvPr/>
        </p:nvCxnSpPr>
        <p:spPr>
          <a:xfrm>
            <a:off x="-170969" y="5291529"/>
            <a:ext cx="9314937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그룹 28"/>
          <p:cNvGrpSpPr/>
          <p:nvPr/>
        </p:nvGrpSpPr>
        <p:grpSpPr>
          <a:xfrm>
            <a:off x="-252536" y="4729431"/>
            <a:ext cx="8784976" cy="552712"/>
            <a:chOff x="-91754" y="3481167"/>
            <a:chExt cx="8623764" cy="264165"/>
          </a:xfrm>
        </p:grpSpPr>
        <p:sp>
          <p:nvSpPr>
            <p:cNvPr id="37" name="TextBox 82"/>
            <p:cNvSpPr txBox="1"/>
            <p:nvPr/>
          </p:nvSpPr>
          <p:spPr>
            <a:xfrm>
              <a:off x="-91754" y="3499111"/>
              <a:ext cx="250033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algn="ctr">
                <a:defRPr sz="1000" b="1">
                  <a:solidFill>
                    <a:srgbClr val="F7931D"/>
                  </a:solidFill>
                </a:defRPr>
              </a:lvl1pPr>
            </a:lstStyle>
            <a:p>
              <a:r>
                <a:rPr lang="ko-KR" altLang="en-US"/>
                <a:t>전국 드림라인 센터 설비 운영</a:t>
              </a:r>
              <a:endParaRPr lang="ko-KR" altLang="en-US" dirty="0"/>
            </a:p>
          </p:txBody>
        </p:sp>
        <p:sp>
          <p:nvSpPr>
            <p:cNvPr id="38" name="직사각형 37"/>
            <p:cNvSpPr/>
            <p:nvPr/>
          </p:nvSpPr>
          <p:spPr>
            <a:xfrm>
              <a:off x="2195306" y="3481167"/>
              <a:ext cx="6336704" cy="1306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Arial" charset="0"/>
                <a:buChar char="•"/>
              </a:pPr>
              <a:r>
                <a:rPr lang="en-US" altLang="ko-KR" sz="900" dirty="0">
                  <a:solidFill>
                    <a:srgbClr val="484848"/>
                  </a:solidFill>
                </a:rPr>
                <a:t>53</a:t>
              </a:r>
              <a:r>
                <a:rPr lang="ko-KR" altLang="en-US" sz="900" dirty="0">
                  <a:solidFill>
                    <a:srgbClr val="484848"/>
                  </a:solidFill>
                </a:rPr>
                <a:t>개 드림라인 전국센터 운영 및 유지보수</a:t>
              </a:r>
              <a:endParaRPr lang="en-US" altLang="ko-KR" sz="900" dirty="0">
                <a:solidFill>
                  <a:srgbClr val="484848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2881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그림 21" descr="333333333333333333333333333333333333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3843" y="1661972"/>
            <a:ext cx="3429024" cy="4071284"/>
          </a:xfrm>
          <a:prstGeom prst="rect">
            <a:avLst/>
          </a:prstGeom>
        </p:spPr>
      </p:pic>
      <p:sp>
        <p:nvSpPr>
          <p:cNvPr id="43" name="TextBox 27"/>
          <p:cNvSpPr txBox="1"/>
          <p:nvPr/>
        </p:nvSpPr>
        <p:spPr>
          <a:xfrm>
            <a:off x="1960714" y="2432649"/>
            <a:ext cx="2000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>
                <a:latin typeface="나눔고딕" pitchFamily="50" charset="-127"/>
                <a:ea typeface="나눔고딕" pitchFamily="50" charset="-127"/>
              </a:rPr>
              <a:t>전국 </a:t>
            </a:r>
            <a:r>
              <a:rPr lang="ko-KR" altLang="en-US" sz="1200" b="1" dirty="0">
                <a:latin typeface="나눔고딕" pitchFamily="50" charset="-127"/>
                <a:ea typeface="나눔고딕" pitchFamily="50" charset="-127"/>
              </a:rPr>
              <a:t>운영 현황</a:t>
            </a:r>
          </a:p>
        </p:txBody>
      </p:sp>
      <p:sp>
        <p:nvSpPr>
          <p:cNvPr id="44" name="TextBox 21"/>
          <p:cNvSpPr txBox="1"/>
          <p:nvPr/>
        </p:nvSpPr>
        <p:spPr>
          <a:xfrm>
            <a:off x="107504" y="2910920"/>
            <a:ext cx="53578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>
              <a:defRPr sz="1200" b="1">
                <a:solidFill>
                  <a:srgbClr val="484848"/>
                </a:solidFill>
              </a:defRPr>
            </a:lvl1pPr>
          </a:lstStyle>
          <a:p>
            <a:pPr algn="ctr"/>
            <a:r>
              <a:rPr lang="en-US" altLang="ko-KR" sz="6600" dirty="0">
                <a:solidFill>
                  <a:srgbClr val="F7931D"/>
                </a:solidFill>
              </a:rPr>
              <a:t>53  24  365</a:t>
            </a:r>
            <a:endParaRPr lang="ko-KR" altLang="en-US" sz="6600" dirty="0">
              <a:solidFill>
                <a:srgbClr val="F7931D"/>
              </a:solidFill>
            </a:endParaRPr>
          </a:p>
        </p:txBody>
      </p:sp>
      <p:sp>
        <p:nvSpPr>
          <p:cNvPr id="51" name="TextBox 49"/>
          <p:cNvSpPr txBox="1"/>
          <p:nvPr/>
        </p:nvSpPr>
        <p:spPr>
          <a:xfrm>
            <a:off x="224542" y="4781930"/>
            <a:ext cx="18573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 b="1" dirty="0">
                <a:solidFill>
                  <a:srgbClr val="484848"/>
                </a:solidFill>
                <a:latin typeface="나눔고딕" pitchFamily="50" charset="-127"/>
                <a:ea typeface="나눔고딕" pitchFamily="50" charset="-127"/>
              </a:rPr>
              <a:t> 전국 운영센터</a:t>
            </a:r>
            <a:r>
              <a:rPr lang="en-US" altLang="ko-KR" sz="900" b="1" dirty="0">
                <a:solidFill>
                  <a:srgbClr val="484848"/>
                </a:solidFill>
                <a:latin typeface="나눔고딕" pitchFamily="50" charset="-127"/>
                <a:ea typeface="나눔고딕" pitchFamily="50" charset="-127"/>
              </a:rPr>
              <a:t>/AP</a:t>
            </a:r>
          </a:p>
        </p:txBody>
      </p:sp>
      <p:sp>
        <p:nvSpPr>
          <p:cNvPr id="52" name="TextBox 50"/>
          <p:cNvSpPr txBox="1"/>
          <p:nvPr/>
        </p:nvSpPr>
        <p:spPr>
          <a:xfrm>
            <a:off x="1823538" y="4781930"/>
            <a:ext cx="18573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 b="1" dirty="0">
                <a:solidFill>
                  <a:srgbClr val="484848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900" b="1" dirty="0">
                <a:solidFill>
                  <a:srgbClr val="484848"/>
                </a:solidFill>
                <a:latin typeface="나눔고딕" pitchFamily="50" charset="-127"/>
                <a:ea typeface="나눔고딕" pitchFamily="50" charset="-127"/>
              </a:rPr>
              <a:t>24</a:t>
            </a:r>
            <a:r>
              <a:rPr lang="ko-KR" altLang="en-US" sz="900" b="1" dirty="0">
                <a:solidFill>
                  <a:srgbClr val="484848"/>
                </a:solidFill>
                <a:latin typeface="나눔고딕" pitchFamily="50" charset="-127"/>
                <a:ea typeface="나눔고딕" pitchFamily="50" charset="-127"/>
              </a:rPr>
              <a:t>시간 출동 및 유지보수 운영</a:t>
            </a:r>
            <a:endParaRPr lang="en-US" altLang="ko-KR" sz="900" b="1" dirty="0">
              <a:solidFill>
                <a:srgbClr val="484848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3" name="TextBox 51"/>
          <p:cNvSpPr txBox="1"/>
          <p:nvPr/>
        </p:nvSpPr>
        <p:spPr>
          <a:xfrm>
            <a:off x="3548822" y="4782344"/>
            <a:ext cx="19383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 b="1" dirty="0">
                <a:solidFill>
                  <a:srgbClr val="484848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900" b="1" dirty="0">
                <a:solidFill>
                  <a:srgbClr val="484848"/>
                </a:solidFill>
                <a:latin typeface="나눔고딕" pitchFamily="50" charset="-127"/>
                <a:ea typeface="나눔고딕" pitchFamily="50" charset="-127"/>
              </a:rPr>
              <a:t>365</a:t>
            </a:r>
            <a:r>
              <a:rPr lang="ko-KR" altLang="en-US" sz="900" b="1" dirty="0">
                <a:solidFill>
                  <a:srgbClr val="484848"/>
                </a:solidFill>
                <a:latin typeface="나눔고딕" pitchFamily="50" charset="-127"/>
                <a:ea typeface="나눔고딕" pitchFamily="50" charset="-127"/>
              </a:rPr>
              <a:t>일 실시간 관제</a:t>
            </a:r>
            <a:endParaRPr lang="en-US" altLang="ko-KR" sz="900" b="1" dirty="0">
              <a:solidFill>
                <a:srgbClr val="484848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545216" y="3502869"/>
            <a:ext cx="397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dirty="0">
                <a:solidFill>
                  <a:srgbClr val="484848"/>
                </a:solidFill>
                <a:latin typeface="나눔고딕" pitchFamily="50" charset="-127"/>
                <a:ea typeface="나눔고딕" pitchFamily="50" charset="-127"/>
              </a:rPr>
              <a:t>개</a:t>
            </a:r>
            <a:endParaRPr lang="ko-KR" altLang="en-US" dirty="0">
              <a:solidFill>
                <a:srgbClr val="484848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3174310" y="3502869"/>
            <a:ext cx="36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rgbClr val="484848"/>
                </a:solidFill>
                <a:latin typeface="나눔고딕" pitchFamily="50" charset="-127"/>
                <a:ea typeface="나눔고딕" pitchFamily="50" charset="-127"/>
              </a:rPr>
              <a:t>H</a:t>
            </a:r>
            <a:endParaRPr lang="ko-KR" altLang="en-US" b="1" dirty="0">
              <a:solidFill>
                <a:srgbClr val="484848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 flipH="1">
            <a:off x="5165734" y="3502869"/>
            <a:ext cx="6034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>
                <a:solidFill>
                  <a:srgbClr val="484848"/>
                </a:solidFill>
                <a:latin typeface="나눔고딕" pitchFamily="50" charset="-127"/>
                <a:ea typeface="나눔고딕" pitchFamily="50" charset="-127"/>
              </a:rPr>
              <a:t>day</a:t>
            </a:r>
            <a:endParaRPr lang="ko-KR" altLang="en-US" b="1" dirty="0">
              <a:solidFill>
                <a:srgbClr val="484848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cxnSp>
        <p:nvCxnSpPr>
          <p:cNvPr id="9" name="직선 연결선[R] 8"/>
          <p:cNvCxnSpPr/>
          <p:nvPr/>
        </p:nvCxnSpPr>
        <p:spPr>
          <a:xfrm>
            <a:off x="1133828" y="4322513"/>
            <a:ext cx="0" cy="459417"/>
          </a:xfrm>
          <a:prstGeom prst="line">
            <a:avLst/>
          </a:prstGeom>
          <a:ln w="9525">
            <a:solidFill>
              <a:srgbClr val="93949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[R] 30"/>
          <p:cNvCxnSpPr/>
          <p:nvPr/>
        </p:nvCxnSpPr>
        <p:spPr>
          <a:xfrm>
            <a:off x="2816830" y="4322513"/>
            <a:ext cx="0" cy="459417"/>
          </a:xfrm>
          <a:prstGeom prst="line">
            <a:avLst/>
          </a:prstGeom>
          <a:ln w="9525">
            <a:solidFill>
              <a:srgbClr val="93949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[R] 31"/>
          <p:cNvCxnSpPr/>
          <p:nvPr/>
        </p:nvCxnSpPr>
        <p:spPr>
          <a:xfrm>
            <a:off x="4545022" y="4322513"/>
            <a:ext cx="0" cy="459417"/>
          </a:xfrm>
          <a:prstGeom prst="line">
            <a:avLst/>
          </a:prstGeom>
          <a:ln w="9525">
            <a:solidFill>
              <a:srgbClr val="93949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/>
          <p:cNvCxnSpPr/>
          <p:nvPr/>
        </p:nvCxnSpPr>
        <p:spPr>
          <a:xfrm>
            <a:off x="224574" y="4319663"/>
            <a:ext cx="5643570" cy="1588"/>
          </a:xfrm>
          <a:prstGeom prst="line">
            <a:avLst/>
          </a:prstGeom>
          <a:ln w="19050">
            <a:solidFill>
              <a:srgbClr val="F793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 47"/>
          <p:cNvCxnSpPr/>
          <p:nvPr/>
        </p:nvCxnSpPr>
        <p:spPr>
          <a:xfrm>
            <a:off x="3867880" y="2550647"/>
            <a:ext cx="2000264" cy="1588"/>
          </a:xfrm>
          <a:prstGeom prst="line">
            <a:avLst/>
          </a:prstGeom>
          <a:ln w="19050">
            <a:solidFill>
              <a:srgbClr val="F793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/>
          <p:cNvCxnSpPr/>
          <p:nvPr/>
        </p:nvCxnSpPr>
        <p:spPr>
          <a:xfrm>
            <a:off x="224574" y="2550647"/>
            <a:ext cx="1857356" cy="1588"/>
          </a:xfrm>
          <a:prstGeom prst="line">
            <a:avLst/>
          </a:prstGeom>
          <a:ln w="19050">
            <a:solidFill>
              <a:srgbClr val="F793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51520" y="71414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5400" b="1" dirty="0">
                <a:solidFill>
                  <a:srgbClr val="484848"/>
                </a:solidFill>
                <a:ea typeface="HyhwpEQ" pitchFamily="18" charset="-127"/>
              </a:rPr>
              <a:t>03</a:t>
            </a:r>
            <a:endParaRPr lang="ko-KR" altLang="en-US" sz="5400" b="1" dirty="0">
              <a:solidFill>
                <a:srgbClr val="484848"/>
              </a:solidFill>
              <a:latin typeface="HyhwpEQ" pitchFamily="18" charset="-127"/>
              <a:ea typeface="HyhwpEQ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15616" y="539388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>
                <a:solidFill>
                  <a:srgbClr val="484848"/>
                </a:solidFill>
              </a:rPr>
              <a:t>네트워크 및 인프라 운영</a:t>
            </a:r>
            <a:endParaRPr lang="ko-KR" altLang="en-US" b="1" dirty="0">
              <a:solidFill>
                <a:srgbClr val="484848"/>
              </a:solidFill>
            </a:endParaRPr>
          </a:p>
        </p:txBody>
      </p:sp>
      <p:cxnSp>
        <p:nvCxnSpPr>
          <p:cNvPr id="25" name="직선 연결선 24"/>
          <p:cNvCxnSpPr/>
          <p:nvPr/>
        </p:nvCxnSpPr>
        <p:spPr>
          <a:xfrm>
            <a:off x="2555776" y="417875"/>
            <a:ext cx="6588224" cy="0"/>
          </a:xfrm>
          <a:prstGeom prst="line">
            <a:avLst/>
          </a:prstGeom>
          <a:ln w="19050">
            <a:solidFill>
              <a:srgbClr val="F7931D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115616" y="287070"/>
            <a:ext cx="1584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b="1" dirty="0">
                <a:solidFill>
                  <a:srgbClr val="F7931D"/>
                </a:solidFill>
              </a:rPr>
              <a:t>주요시설 및 운영현황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82D7160E-A40F-4AA5-9157-1E902351F050}"/>
              </a:ext>
            </a:extLst>
          </p:cNvPr>
          <p:cNvSpPr/>
          <p:nvPr/>
        </p:nvSpPr>
        <p:spPr>
          <a:xfrm>
            <a:off x="971600" y="1032546"/>
            <a:ext cx="6588224" cy="524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00"/>
              <a:t>최고의 전문성과 경험을 갖춘 전문인력이 </a:t>
            </a:r>
            <a:r>
              <a:rPr lang="en-US" altLang="ko-KR" sz="1000"/>
              <a:t>365</a:t>
            </a:r>
            <a:r>
              <a:rPr lang="ko-KR" altLang="en-US" sz="1000"/>
              <a:t>일 </a:t>
            </a:r>
            <a:r>
              <a:rPr lang="en-US" altLang="ko-KR" sz="1000"/>
              <a:t>24</a:t>
            </a:r>
            <a:r>
              <a:rPr lang="ko-KR" altLang="en-US" sz="1000"/>
              <a:t>시간 실시간 모니터링과 장애출동을 통해</a:t>
            </a:r>
            <a:br>
              <a:rPr lang="ko-KR" altLang="en-US" sz="1000"/>
            </a:br>
            <a:r>
              <a:rPr lang="ko-KR" altLang="en-US" sz="1000"/>
              <a:t>고객에게 </a:t>
            </a:r>
            <a:r>
              <a:rPr lang="ko-KR" altLang="en-US" sz="1000" b="1"/>
              <a:t>안정적이고 신뢰할 수 있는 운용 품질서비스</a:t>
            </a:r>
            <a:r>
              <a:rPr lang="ko-KR" altLang="en-US" sz="1000"/>
              <a:t>를 제공하고 있습니다</a:t>
            </a:r>
            <a:r>
              <a:rPr lang="en-US" altLang="ko-KR" sz="1000"/>
              <a:t>. </a:t>
            </a:r>
            <a:endParaRPr lang="ko-KR" altLang="en-US" sz="1000" dirty="0">
              <a:solidFill>
                <a:srgbClr val="4848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651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Box 60"/>
          <p:cNvSpPr txBox="1"/>
          <p:nvPr/>
        </p:nvSpPr>
        <p:spPr>
          <a:xfrm>
            <a:off x="528742" y="4663305"/>
            <a:ext cx="828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>
                <a:solidFill>
                  <a:srgbClr val="484848"/>
                </a:solidFill>
                <a:latin typeface="나눔고딕" pitchFamily="50" charset="-127"/>
                <a:ea typeface="나눔고딕" pitchFamily="50" charset="-127"/>
              </a:rPr>
              <a:t>주소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428728" y="4638548"/>
            <a:ext cx="224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>
                <a:solidFill>
                  <a:srgbClr val="484848"/>
                </a:solidFill>
                <a:latin typeface="나눔고딕" pitchFamily="50" charset="-127"/>
                <a:ea typeface="나눔고딕" pitchFamily="50" charset="-127"/>
              </a:rPr>
              <a:t>서울시 구로구 디지털로</a:t>
            </a:r>
            <a:r>
              <a:rPr lang="en-US" altLang="ko-KR" sz="900" b="1">
                <a:solidFill>
                  <a:srgbClr val="484848"/>
                </a:solidFill>
                <a:latin typeface="나눔고딕" pitchFamily="50" charset="-127"/>
                <a:ea typeface="나눔고딕" pitchFamily="50" charset="-127"/>
              </a:rPr>
              <a:t>31</a:t>
            </a:r>
            <a:r>
              <a:rPr lang="ko-KR" altLang="en-US" sz="900" b="1">
                <a:solidFill>
                  <a:srgbClr val="484848"/>
                </a:solidFill>
                <a:latin typeface="나눔고딕" pitchFamily="50" charset="-127"/>
                <a:ea typeface="나눔고딕" pitchFamily="50" charset="-127"/>
              </a:rPr>
              <a:t>길 </a:t>
            </a:r>
            <a:r>
              <a:rPr lang="en-US" altLang="ko-KR" sz="900" b="1">
                <a:solidFill>
                  <a:srgbClr val="484848"/>
                </a:solidFill>
                <a:latin typeface="나눔고딕" pitchFamily="50" charset="-127"/>
                <a:ea typeface="나눔고딕" pitchFamily="50" charset="-127"/>
              </a:rPr>
              <a:t>61,</a:t>
            </a:r>
          </a:p>
          <a:p>
            <a:r>
              <a:rPr lang="ko-KR" altLang="en-US" sz="900" b="1">
                <a:solidFill>
                  <a:srgbClr val="484848"/>
                </a:solidFill>
                <a:latin typeface="나눔고딕" pitchFamily="50" charset="-127"/>
                <a:ea typeface="나눔고딕" pitchFamily="50" charset="-127"/>
              </a:rPr>
              <a:t>드림마크원데이터센터 </a:t>
            </a:r>
            <a:r>
              <a:rPr lang="en-US" altLang="ko-KR" sz="900" b="1">
                <a:solidFill>
                  <a:srgbClr val="484848"/>
                </a:solidFill>
                <a:latin typeface="나눔고딕" pitchFamily="50" charset="-127"/>
                <a:ea typeface="나눔고딕" pitchFamily="50" charset="-127"/>
              </a:rPr>
              <a:t>7</a:t>
            </a:r>
            <a:r>
              <a:rPr lang="ko-KR" altLang="en-US" sz="900" b="1">
                <a:solidFill>
                  <a:srgbClr val="484848"/>
                </a:solidFill>
                <a:latin typeface="나눔고딕" pitchFamily="50" charset="-127"/>
                <a:ea typeface="나눔고딕" pitchFamily="50" charset="-127"/>
              </a:rPr>
              <a:t>층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28742" y="5202455"/>
            <a:ext cx="828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>
                <a:solidFill>
                  <a:srgbClr val="484848"/>
                </a:solidFill>
                <a:latin typeface="나눔고딕" pitchFamily="50" charset="-127"/>
                <a:ea typeface="나눔고딕" pitchFamily="50" charset="-127"/>
              </a:rPr>
              <a:t>대표전화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428728" y="5171348"/>
            <a:ext cx="2240216" cy="275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>
                <a:solidFill>
                  <a:srgbClr val="484848"/>
                </a:solidFill>
                <a:latin typeface="나눔고딕" pitchFamily="50" charset="-127"/>
                <a:ea typeface="나눔고딕" pitchFamily="50" charset="-127"/>
              </a:rPr>
              <a:t>02-6007-6007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23847" y="5740122"/>
            <a:ext cx="828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>
                <a:solidFill>
                  <a:srgbClr val="484848"/>
                </a:solidFill>
                <a:latin typeface="나눔고딕" pitchFamily="50" charset="-127"/>
                <a:ea typeface="나눔고딕" pitchFamily="50" charset="-127"/>
              </a:rPr>
              <a:t>홈페이지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423833" y="5724890"/>
            <a:ext cx="13996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b="1" dirty="0" err="1">
                <a:solidFill>
                  <a:srgbClr val="F7931D"/>
                </a:solidFill>
                <a:latin typeface="나눔고딕" pitchFamily="50" charset="-127"/>
                <a:ea typeface="나눔고딕" pitchFamily="50" charset="-127"/>
              </a:rPr>
              <a:t>www</a:t>
            </a:r>
            <a:r>
              <a:rPr lang="en-US" altLang="ko-KR" sz="900" b="1" err="1">
                <a:solidFill>
                  <a:srgbClr val="F7931D"/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r>
              <a:rPr lang="en-US" altLang="ko-KR" sz="900" b="1">
                <a:solidFill>
                  <a:srgbClr val="F7931D"/>
                </a:solidFill>
                <a:latin typeface="나눔고딕" pitchFamily="50" charset="-127"/>
                <a:ea typeface="나눔고딕" pitchFamily="50" charset="-127"/>
              </a:rPr>
              <a:t>dreamdnm.</a:t>
            </a:r>
            <a:r>
              <a:rPr lang="en-US" altLang="ko-KR" sz="900" b="1" dirty="0" err="1">
                <a:solidFill>
                  <a:srgbClr val="F7931D"/>
                </a:solidFill>
                <a:latin typeface="나눔고딕" pitchFamily="50" charset="-127"/>
                <a:ea typeface="나눔고딕" pitchFamily="50" charset="-127"/>
              </a:rPr>
              <a:t>co.kr</a:t>
            </a:r>
            <a:endParaRPr lang="ko-KR" altLang="en-US" sz="900" b="1" dirty="0">
              <a:solidFill>
                <a:srgbClr val="F7931D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23847" y="4071942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>
                <a:solidFill>
                  <a:srgbClr val="484848"/>
                </a:solidFill>
                <a:latin typeface="나눔고딕" pitchFamily="50" charset="-127"/>
                <a:ea typeface="나눔고딕" pitchFamily="50" charset="-127"/>
              </a:rPr>
              <a:t>Info</a:t>
            </a:r>
            <a:endParaRPr lang="ko-KR" altLang="en-US" sz="2000" b="1" dirty="0">
              <a:solidFill>
                <a:srgbClr val="484848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601563" y="4457237"/>
            <a:ext cx="499163" cy="0"/>
          </a:xfrm>
          <a:prstGeom prst="line">
            <a:avLst/>
          </a:prstGeom>
          <a:ln w="22225">
            <a:solidFill>
              <a:srgbClr val="F7931D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>
            <a:off x="-32" y="3421464"/>
            <a:ext cx="9144032" cy="15072"/>
          </a:xfrm>
          <a:prstGeom prst="straightConnector1">
            <a:avLst/>
          </a:prstGeom>
          <a:ln w="28575">
            <a:solidFill>
              <a:srgbClr val="F7931D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/>
          <p:cNvCxnSpPr/>
          <p:nvPr/>
        </p:nvCxnSpPr>
        <p:spPr>
          <a:xfrm rot="5400000" flipH="1" flipV="1">
            <a:off x="3819231" y="2432823"/>
            <a:ext cx="6892458" cy="1957896"/>
          </a:xfrm>
          <a:prstGeom prst="straightConnector1">
            <a:avLst/>
          </a:prstGeom>
          <a:ln w="28575">
            <a:solidFill>
              <a:srgbClr val="F7931D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그림 14">
            <a:extLst>
              <a:ext uri="{FF2B5EF4-FFF2-40B4-BE49-F238E27FC236}">
                <a16:creationId xmlns:a16="http://schemas.microsoft.com/office/drawing/2014/main" id="{03641DCD-3F5F-4FB3-85EA-E52EB75669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348" y="5626655"/>
            <a:ext cx="1689652" cy="119399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1301</TotalTime>
  <Words>342</Words>
  <Application>Microsoft Office PowerPoint</Application>
  <PresentationFormat>화면 슬라이드 쇼(4:3)</PresentationFormat>
  <Paragraphs>93</Paragraphs>
  <Slides>7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HyhwpEQ</vt:lpstr>
      <vt:lpstr>나눔고딕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한슬 김</cp:lastModifiedBy>
  <cp:revision>30</cp:revision>
  <cp:lastPrinted>2023-11-24T06:38:34Z</cp:lastPrinted>
  <dcterms:created xsi:type="dcterms:W3CDTF">2019-05-21T01:40:12Z</dcterms:created>
  <dcterms:modified xsi:type="dcterms:W3CDTF">2024-01-22T00:34:00Z</dcterms:modified>
</cp:coreProperties>
</file>